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ink/ink1.xml" ContentType="application/inkml+xml"/>
  <Override PartName="/ppt/notesSlides/notesSlide3.xml" ContentType="application/vnd.openxmlformats-officedocument.presentationml.notesSlide+xml"/>
  <Override PartName="/ppt/ink/ink2.xml" ContentType="application/inkml+xml"/>
  <Override PartName="/ppt/ink/ink3.xml" ContentType="application/inkml+xml"/>
  <Override PartName="/ppt/ink/ink4.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1"/>
  </p:notesMasterIdLst>
  <p:sldIdLst>
    <p:sldId id="256" r:id="rId2"/>
    <p:sldId id="268" r:id="rId3"/>
    <p:sldId id="269" r:id="rId4"/>
    <p:sldId id="270" r:id="rId5"/>
    <p:sldId id="257" r:id="rId6"/>
    <p:sldId id="258" r:id="rId7"/>
    <p:sldId id="259" r:id="rId8"/>
    <p:sldId id="266" r:id="rId9"/>
    <p:sldId id="267" r:id="rId10"/>
  </p:sldIdLst>
  <p:sldSz cx="12192000" cy="6858000"/>
  <p:notesSz cx="6858000" cy="9144000"/>
  <p:embeddedFontLst>
    <p:embeddedFont>
      <p:font typeface="Play" panose="020B0604020202020204" charset="0"/>
      <p:regular r:id="rId12"/>
      <p:bold r:id="rId13"/>
    </p:embeddedFont>
    <p:embeddedFont>
      <p:font typeface="Quattrocento Sans" panose="020B0502050000020003" pitchFamily="34" charset="0"/>
      <p:regular r:id="rId14"/>
      <p:bold r:id="rId15"/>
      <p:italic r:id="rId16"/>
      <p:boldItalic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328">
          <p15:clr>
            <a:srgbClr val="A4A3A4"/>
          </p15:clr>
        </p15:guide>
        <p15:guide id="2" pos="3864">
          <p15:clr>
            <a:srgbClr val="A4A3A4"/>
          </p15:clr>
        </p15:guide>
        <p15:guide id="3" pos="7512">
          <p15:clr>
            <a:srgbClr val="A4A3A4"/>
          </p15:clr>
        </p15:guide>
        <p15:guide id="4" pos="144">
          <p15:clr>
            <a:srgbClr val="A4A3A4"/>
          </p15:clr>
        </p15:guide>
        <p15:guide id="5" orient="horz" pos="624">
          <p15:clr>
            <a:srgbClr val="A4A3A4"/>
          </p15:clr>
        </p15:guide>
        <p15:guide id="6" orient="horz" pos="4056">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4" roundtripDataSignature="AMtx7mhx//LQIg/FnZnIfUPe6WTbRJiG1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B578EA-C15B-4FE1-B533-FD9E5B5CD289}" v="10" dt="2025-06-02T17:51:35.6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756" y="96"/>
      </p:cViewPr>
      <p:guideLst>
        <p:guide orient="horz" pos="2328"/>
        <p:guide pos="3864"/>
        <p:guide pos="7512"/>
        <p:guide pos="144"/>
        <p:guide orient="horz" pos="624"/>
        <p:guide orient="horz" pos="405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5.fntdata"/><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24" Type="http://customschemas.google.com/relationships/presentationmetadata" Target="metadata"/><Relationship Id="rId5" Type="http://schemas.openxmlformats.org/officeDocument/2006/relationships/slide" Target="slides/slide4.xml"/><Relationship Id="rId15" Type="http://schemas.openxmlformats.org/officeDocument/2006/relationships/font" Target="fonts/font4.fntdata"/><Relationship Id="rId28"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diagrams/_rels/drawing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463074-CE17-4069-9EA9-70977B0EBF50}"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6E609BB7-6DD5-4363-9F20-7D893D428274}">
      <dgm:prSet/>
      <dgm:spPr/>
      <dgm:t>
        <a:bodyPr/>
        <a:lstStyle/>
        <a:p>
          <a:r>
            <a:rPr lang="en-US" b="0" i="0"/>
            <a:t>Defining Fraud</a:t>
          </a:r>
          <a:endParaRPr lang="en-US"/>
        </a:p>
      </dgm:t>
    </dgm:pt>
    <dgm:pt modelId="{FE2A99F7-5E65-4EA7-BFAD-4935E79E1EBC}" type="parTrans" cxnId="{8AE90278-4FA3-4183-8363-36BEA6679A8D}">
      <dgm:prSet/>
      <dgm:spPr/>
      <dgm:t>
        <a:bodyPr/>
        <a:lstStyle/>
        <a:p>
          <a:endParaRPr lang="en-US"/>
        </a:p>
      </dgm:t>
    </dgm:pt>
    <dgm:pt modelId="{A7A0C7DA-0515-4281-B78D-6CE5A339800B}" type="sibTrans" cxnId="{8AE90278-4FA3-4183-8363-36BEA6679A8D}">
      <dgm:prSet/>
      <dgm:spPr/>
      <dgm:t>
        <a:bodyPr/>
        <a:lstStyle/>
        <a:p>
          <a:endParaRPr lang="en-US"/>
        </a:p>
      </dgm:t>
    </dgm:pt>
    <dgm:pt modelId="{F814BF3E-EFD2-495E-8FF7-1835F6DC187C}">
      <dgm:prSet/>
      <dgm:spPr/>
      <dgm:t>
        <a:bodyPr/>
        <a:lstStyle/>
        <a:p>
          <a:r>
            <a:rPr lang="en-US" b="0" i="0"/>
            <a:t>Common Types of Fraud</a:t>
          </a:r>
          <a:endParaRPr lang="en-US"/>
        </a:p>
      </dgm:t>
    </dgm:pt>
    <dgm:pt modelId="{7965182F-AFC2-411B-94E7-853C545CE74D}" type="parTrans" cxnId="{0B0141EA-C8F4-4C66-A669-040497C53736}">
      <dgm:prSet/>
      <dgm:spPr/>
      <dgm:t>
        <a:bodyPr/>
        <a:lstStyle/>
        <a:p>
          <a:endParaRPr lang="en-US"/>
        </a:p>
      </dgm:t>
    </dgm:pt>
    <dgm:pt modelId="{B434D4EA-AB1D-4854-953C-0E92CBB5C945}" type="sibTrans" cxnId="{0B0141EA-C8F4-4C66-A669-040497C53736}">
      <dgm:prSet/>
      <dgm:spPr/>
      <dgm:t>
        <a:bodyPr/>
        <a:lstStyle/>
        <a:p>
          <a:endParaRPr lang="en-US"/>
        </a:p>
      </dgm:t>
    </dgm:pt>
    <dgm:pt modelId="{BE3A9FDE-3D8F-4AE2-A41B-EB2C38D2F69C}">
      <dgm:prSet/>
      <dgm:spPr/>
      <dgm:t>
        <a:bodyPr/>
        <a:lstStyle/>
        <a:p>
          <a:r>
            <a:rPr lang="en-US" b="0" i="0"/>
            <a:t>Fraud Red Flags</a:t>
          </a:r>
          <a:endParaRPr lang="en-US"/>
        </a:p>
      </dgm:t>
    </dgm:pt>
    <dgm:pt modelId="{2AF3BD2B-160D-4509-B042-2519667F46F0}" type="parTrans" cxnId="{DC330C14-1004-4289-93C7-D2A0589609E0}">
      <dgm:prSet/>
      <dgm:spPr/>
      <dgm:t>
        <a:bodyPr/>
        <a:lstStyle/>
        <a:p>
          <a:endParaRPr lang="en-US"/>
        </a:p>
      </dgm:t>
    </dgm:pt>
    <dgm:pt modelId="{001C110A-693C-40AD-895D-53C84DC0E693}" type="sibTrans" cxnId="{DC330C14-1004-4289-93C7-D2A0589609E0}">
      <dgm:prSet/>
      <dgm:spPr/>
      <dgm:t>
        <a:bodyPr/>
        <a:lstStyle/>
        <a:p>
          <a:endParaRPr lang="en-US"/>
        </a:p>
      </dgm:t>
    </dgm:pt>
    <dgm:pt modelId="{8D1AFD94-4AA7-4C20-AF9F-A5052B4357F0}">
      <dgm:prSet/>
      <dgm:spPr/>
      <dgm:t>
        <a:bodyPr/>
        <a:lstStyle/>
        <a:p>
          <a:r>
            <a:rPr lang="en-US" b="0" i="0"/>
            <a:t>Fraud in the Enrollment and Financial Aid process</a:t>
          </a:r>
          <a:endParaRPr lang="en-US"/>
        </a:p>
      </dgm:t>
    </dgm:pt>
    <dgm:pt modelId="{3CA344A1-15C2-445E-8DEB-BB3984E5DBB9}" type="parTrans" cxnId="{64BC236F-8EE1-42C1-90E6-A4CEF53B1E9D}">
      <dgm:prSet/>
      <dgm:spPr/>
      <dgm:t>
        <a:bodyPr/>
        <a:lstStyle/>
        <a:p>
          <a:endParaRPr lang="en-US"/>
        </a:p>
      </dgm:t>
    </dgm:pt>
    <dgm:pt modelId="{DFF8201F-4749-4619-9CAA-CC343B6EE100}" type="sibTrans" cxnId="{64BC236F-8EE1-42C1-90E6-A4CEF53B1E9D}">
      <dgm:prSet/>
      <dgm:spPr/>
      <dgm:t>
        <a:bodyPr/>
        <a:lstStyle/>
        <a:p>
          <a:endParaRPr lang="en-US"/>
        </a:p>
      </dgm:t>
    </dgm:pt>
    <dgm:pt modelId="{DE66CD1F-BDE8-4363-BCEE-45536AA5183A}">
      <dgm:prSet/>
      <dgm:spPr/>
      <dgm:t>
        <a:bodyPr/>
        <a:lstStyle/>
        <a:p>
          <a:r>
            <a:rPr lang="en-US" b="0" i="0"/>
            <a:t>What can you do?</a:t>
          </a:r>
          <a:endParaRPr lang="en-US"/>
        </a:p>
      </dgm:t>
    </dgm:pt>
    <dgm:pt modelId="{4FC9F071-F565-43D3-AD4C-0B24D770B4B9}" type="parTrans" cxnId="{6259774C-53B0-43C5-9658-923B5F3B27AD}">
      <dgm:prSet/>
      <dgm:spPr/>
      <dgm:t>
        <a:bodyPr/>
        <a:lstStyle/>
        <a:p>
          <a:endParaRPr lang="en-US"/>
        </a:p>
      </dgm:t>
    </dgm:pt>
    <dgm:pt modelId="{15F0C214-4947-455A-A3DC-A0D35225280E}" type="sibTrans" cxnId="{6259774C-53B0-43C5-9658-923B5F3B27AD}">
      <dgm:prSet/>
      <dgm:spPr/>
      <dgm:t>
        <a:bodyPr/>
        <a:lstStyle/>
        <a:p>
          <a:endParaRPr lang="en-US"/>
        </a:p>
      </dgm:t>
    </dgm:pt>
    <dgm:pt modelId="{C00FEB99-87A5-4D94-9B33-27EFB28E02DF}" type="pres">
      <dgm:prSet presAssocID="{F6463074-CE17-4069-9EA9-70977B0EBF50}" presName="root" presStyleCnt="0">
        <dgm:presLayoutVars>
          <dgm:dir/>
          <dgm:resizeHandles val="exact"/>
        </dgm:presLayoutVars>
      </dgm:prSet>
      <dgm:spPr/>
    </dgm:pt>
    <dgm:pt modelId="{DADF9CE5-86D6-42DB-A95D-50158C4F79AC}" type="pres">
      <dgm:prSet presAssocID="{6E609BB7-6DD5-4363-9F20-7D893D428274}" presName="compNode" presStyleCnt="0"/>
      <dgm:spPr/>
    </dgm:pt>
    <dgm:pt modelId="{08A653B1-F522-4C5F-B2DA-E66A36C44C2F}" type="pres">
      <dgm:prSet presAssocID="{6E609BB7-6DD5-4363-9F20-7D893D428274}" presName="bgRect" presStyleLbl="bgShp" presStyleIdx="0" presStyleCnt="5"/>
      <dgm:spPr/>
    </dgm:pt>
    <dgm:pt modelId="{F9E8387E-EAE7-4E8A-BE8B-DECBCAC9C208}" type="pres">
      <dgm:prSet presAssocID="{6E609BB7-6DD5-4363-9F20-7D893D428274}"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Robber"/>
        </a:ext>
      </dgm:extLst>
    </dgm:pt>
    <dgm:pt modelId="{246D5318-00CD-4B0A-923F-79C27FDDAA4F}" type="pres">
      <dgm:prSet presAssocID="{6E609BB7-6DD5-4363-9F20-7D893D428274}" presName="spaceRect" presStyleCnt="0"/>
      <dgm:spPr/>
    </dgm:pt>
    <dgm:pt modelId="{99F2C5C8-750F-432C-81AF-0AA82F6DB5EF}" type="pres">
      <dgm:prSet presAssocID="{6E609BB7-6DD5-4363-9F20-7D893D428274}" presName="parTx" presStyleLbl="revTx" presStyleIdx="0" presStyleCnt="5">
        <dgm:presLayoutVars>
          <dgm:chMax val="0"/>
          <dgm:chPref val="0"/>
        </dgm:presLayoutVars>
      </dgm:prSet>
      <dgm:spPr/>
    </dgm:pt>
    <dgm:pt modelId="{7E51491C-1BC7-43BB-942E-037DEFBDEC27}" type="pres">
      <dgm:prSet presAssocID="{A7A0C7DA-0515-4281-B78D-6CE5A339800B}" presName="sibTrans" presStyleCnt="0"/>
      <dgm:spPr/>
    </dgm:pt>
    <dgm:pt modelId="{59E442E3-EE6E-44E7-9F76-40B0BEAFCD7B}" type="pres">
      <dgm:prSet presAssocID="{F814BF3E-EFD2-495E-8FF7-1835F6DC187C}" presName="compNode" presStyleCnt="0"/>
      <dgm:spPr/>
    </dgm:pt>
    <dgm:pt modelId="{3307C440-1EF4-4302-BBE2-A9B53FE12BAE}" type="pres">
      <dgm:prSet presAssocID="{F814BF3E-EFD2-495E-8FF7-1835F6DC187C}" presName="bgRect" presStyleLbl="bgShp" presStyleIdx="1" presStyleCnt="5"/>
      <dgm:spPr/>
    </dgm:pt>
    <dgm:pt modelId="{474C6759-104E-4F8D-942F-14E6629025D2}" type="pres">
      <dgm:prSet presAssocID="{F814BF3E-EFD2-495E-8FF7-1835F6DC187C}"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oney"/>
        </a:ext>
      </dgm:extLst>
    </dgm:pt>
    <dgm:pt modelId="{68433690-58FB-4F7C-A8E1-7DF77226AAE0}" type="pres">
      <dgm:prSet presAssocID="{F814BF3E-EFD2-495E-8FF7-1835F6DC187C}" presName="spaceRect" presStyleCnt="0"/>
      <dgm:spPr/>
    </dgm:pt>
    <dgm:pt modelId="{4BAA6E80-167E-4FBC-A3FC-6019F93BE239}" type="pres">
      <dgm:prSet presAssocID="{F814BF3E-EFD2-495E-8FF7-1835F6DC187C}" presName="parTx" presStyleLbl="revTx" presStyleIdx="1" presStyleCnt="5">
        <dgm:presLayoutVars>
          <dgm:chMax val="0"/>
          <dgm:chPref val="0"/>
        </dgm:presLayoutVars>
      </dgm:prSet>
      <dgm:spPr/>
    </dgm:pt>
    <dgm:pt modelId="{43FE928E-CC58-466F-97AC-0C332BFBBFDE}" type="pres">
      <dgm:prSet presAssocID="{B434D4EA-AB1D-4854-953C-0E92CBB5C945}" presName="sibTrans" presStyleCnt="0"/>
      <dgm:spPr/>
    </dgm:pt>
    <dgm:pt modelId="{2E3AA5F5-915A-4D4A-A9DF-E5FFF636556D}" type="pres">
      <dgm:prSet presAssocID="{BE3A9FDE-3D8F-4AE2-A41B-EB2C38D2F69C}" presName="compNode" presStyleCnt="0"/>
      <dgm:spPr/>
    </dgm:pt>
    <dgm:pt modelId="{D00B3B3D-C66E-4F55-AA3A-9537B65CD02D}" type="pres">
      <dgm:prSet presAssocID="{BE3A9FDE-3D8F-4AE2-A41B-EB2C38D2F69C}" presName="bgRect" presStyleLbl="bgShp" presStyleIdx="2" presStyleCnt="5"/>
      <dgm:spPr/>
    </dgm:pt>
    <dgm:pt modelId="{AB0AAB2E-5110-467C-8DB5-75DF9AE4AC2F}" type="pres">
      <dgm:prSet presAssocID="{BE3A9FDE-3D8F-4AE2-A41B-EB2C38D2F69C}"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Flag"/>
        </a:ext>
      </dgm:extLst>
    </dgm:pt>
    <dgm:pt modelId="{E8FE4DF9-0CCA-4F1F-9526-526A9E0FEDF4}" type="pres">
      <dgm:prSet presAssocID="{BE3A9FDE-3D8F-4AE2-A41B-EB2C38D2F69C}" presName="spaceRect" presStyleCnt="0"/>
      <dgm:spPr/>
    </dgm:pt>
    <dgm:pt modelId="{E34990F3-506D-4EFA-8BA6-943425FB13F4}" type="pres">
      <dgm:prSet presAssocID="{BE3A9FDE-3D8F-4AE2-A41B-EB2C38D2F69C}" presName="parTx" presStyleLbl="revTx" presStyleIdx="2" presStyleCnt="5">
        <dgm:presLayoutVars>
          <dgm:chMax val="0"/>
          <dgm:chPref val="0"/>
        </dgm:presLayoutVars>
      </dgm:prSet>
      <dgm:spPr/>
    </dgm:pt>
    <dgm:pt modelId="{6CAB4064-848E-4B8E-AE93-59EF4FECD8B2}" type="pres">
      <dgm:prSet presAssocID="{001C110A-693C-40AD-895D-53C84DC0E693}" presName="sibTrans" presStyleCnt="0"/>
      <dgm:spPr/>
    </dgm:pt>
    <dgm:pt modelId="{E7DE1E3E-A736-418E-A257-664B5DC9F15D}" type="pres">
      <dgm:prSet presAssocID="{8D1AFD94-4AA7-4C20-AF9F-A5052B4357F0}" presName="compNode" presStyleCnt="0"/>
      <dgm:spPr/>
    </dgm:pt>
    <dgm:pt modelId="{DE77B70F-DCEB-4107-B63F-279DBC8DE416}" type="pres">
      <dgm:prSet presAssocID="{8D1AFD94-4AA7-4C20-AF9F-A5052B4357F0}" presName="bgRect" presStyleLbl="bgShp" presStyleIdx="3" presStyleCnt="5"/>
      <dgm:spPr/>
    </dgm:pt>
    <dgm:pt modelId="{66E5D498-6D4D-490E-9B0F-A8251E60AF7E}" type="pres">
      <dgm:prSet presAssocID="{8D1AFD94-4AA7-4C20-AF9F-A5052B4357F0}"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heck List"/>
        </a:ext>
      </dgm:extLst>
    </dgm:pt>
    <dgm:pt modelId="{DD7D9FEC-D5DF-49CD-A196-9B4660124DD3}" type="pres">
      <dgm:prSet presAssocID="{8D1AFD94-4AA7-4C20-AF9F-A5052B4357F0}" presName="spaceRect" presStyleCnt="0"/>
      <dgm:spPr/>
    </dgm:pt>
    <dgm:pt modelId="{90C7A55E-A327-47E9-AAB6-0B4A8B9AC737}" type="pres">
      <dgm:prSet presAssocID="{8D1AFD94-4AA7-4C20-AF9F-A5052B4357F0}" presName="parTx" presStyleLbl="revTx" presStyleIdx="3" presStyleCnt="5">
        <dgm:presLayoutVars>
          <dgm:chMax val="0"/>
          <dgm:chPref val="0"/>
        </dgm:presLayoutVars>
      </dgm:prSet>
      <dgm:spPr/>
    </dgm:pt>
    <dgm:pt modelId="{1ADE1123-818A-4A4F-B260-3A2C7AC6E6A6}" type="pres">
      <dgm:prSet presAssocID="{DFF8201F-4749-4619-9CAA-CC343B6EE100}" presName="sibTrans" presStyleCnt="0"/>
      <dgm:spPr/>
    </dgm:pt>
    <dgm:pt modelId="{F359E634-8BAD-4A4E-AD32-89501CAA8BF0}" type="pres">
      <dgm:prSet presAssocID="{DE66CD1F-BDE8-4363-BCEE-45536AA5183A}" presName="compNode" presStyleCnt="0"/>
      <dgm:spPr/>
    </dgm:pt>
    <dgm:pt modelId="{C987BAC4-0961-4262-8EBF-C081C5E9D318}" type="pres">
      <dgm:prSet presAssocID="{DE66CD1F-BDE8-4363-BCEE-45536AA5183A}" presName="bgRect" presStyleLbl="bgShp" presStyleIdx="4" presStyleCnt="5"/>
      <dgm:spPr/>
    </dgm:pt>
    <dgm:pt modelId="{BF4EE722-E10D-4933-A2CA-E5CD63CE88C3}" type="pres">
      <dgm:prSet presAssocID="{DE66CD1F-BDE8-4363-BCEE-45536AA5183A}"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Questions"/>
        </a:ext>
      </dgm:extLst>
    </dgm:pt>
    <dgm:pt modelId="{1A8B28B3-606B-4150-864D-81B3769C870A}" type="pres">
      <dgm:prSet presAssocID="{DE66CD1F-BDE8-4363-BCEE-45536AA5183A}" presName="spaceRect" presStyleCnt="0"/>
      <dgm:spPr/>
    </dgm:pt>
    <dgm:pt modelId="{BFA0A2A8-1B17-4598-9F70-50E505C81B3F}" type="pres">
      <dgm:prSet presAssocID="{DE66CD1F-BDE8-4363-BCEE-45536AA5183A}" presName="parTx" presStyleLbl="revTx" presStyleIdx="4" presStyleCnt="5">
        <dgm:presLayoutVars>
          <dgm:chMax val="0"/>
          <dgm:chPref val="0"/>
        </dgm:presLayoutVars>
      </dgm:prSet>
      <dgm:spPr/>
    </dgm:pt>
  </dgm:ptLst>
  <dgm:cxnLst>
    <dgm:cxn modelId="{CEE08513-51C4-4CCC-A6DD-A1F6E9A69767}" type="presOf" srcId="{BE3A9FDE-3D8F-4AE2-A41B-EB2C38D2F69C}" destId="{E34990F3-506D-4EFA-8BA6-943425FB13F4}" srcOrd="0" destOrd="0" presId="urn:microsoft.com/office/officeart/2018/2/layout/IconVerticalSolidList"/>
    <dgm:cxn modelId="{DC330C14-1004-4289-93C7-D2A0589609E0}" srcId="{F6463074-CE17-4069-9EA9-70977B0EBF50}" destId="{BE3A9FDE-3D8F-4AE2-A41B-EB2C38D2F69C}" srcOrd="2" destOrd="0" parTransId="{2AF3BD2B-160D-4509-B042-2519667F46F0}" sibTransId="{001C110A-693C-40AD-895D-53C84DC0E693}"/>
    <dgm:cxn modelId="{9658AA64-BDF1-49D1-B311-E79BDE0C16A2}" type="presOf" srcId="{8D1AFD94-4AA7-4C20-AF9F-A5052B4357F0}" destId="{90C7A55E-A327-47E9-AAB6-0B4A8B9AC737}" srcOrd="0" destOrd="0" presId="urn:microsoft.com/office/officeart/2018/2/layout/IconVerticalSolidList"/>
    <dgm:cxn modelId="{1CD8FC4A-FB98-421A-9857-468C646CD4E8}" type="presOf" srcId="{F6463074-CE17-4069-9EA9-70977B0EBF50}" destId="{C00FEB99-87A5-4D94-9B33-27EFB28E02DF}" srcOrd="0" destOrd="0" presId="urn:microsoft.com/office/officeart/2018/2/layout/IconVerticalSolidList"/>
    <dgm:cxn modelId="{6259774C-53B0-43C5-9658-923B5F3B27AD}" srcId="{F6463074-CE17-4069-9EA9-70977B0EBF50}" destId="{DE66CD1F-BDE8-4363-BCEE-45536AA5183A}" srcOrd="4" destOrd="0" parTransId="{4FC9F071-F565-43D3-AD4C-0B24D770B4B9}" sibTransId="{15F0C214-4947-455A-A3DC-A0D35225280E}"/>
    <dgm:cxn modelId="{64BC236F-8EE1-42C1-90E6-A4CEF53B1E9D}" srcId="{F6463074-CE17-4069-9EA9-70977B0EBF50}" destId="{8D1AFD94-4AA7-4C20-AF9F-A5052B4357F0}" srcOrd="3" destOrd="0" parTransId="{3CA344A1-15C2-445E-8DEB-BB3984E5DBB9}" sibTransId="{DFF8201F-4749-4619-9CAA-CC343B6EE100}"/>
    <dgm:cxn modelId="{8AE90278-4FA3-4183-8363-36BEA6679A8D}" srcId="{F6463074-CE17-4069-9EA9-70977B0EBF50}" destId="{6E609BB7-6DD5-4363-9F20-7D893D428274}" srcOrd="0" destOrd="0" parTransId="{FE2A99F7-5E65-4EA7-BFAD-4935E79E1EBC}" sibTransId="{A7A0C7DA-0515-4281-B78D-6CE5A339800B}"/>
    <dgm:cxn modelId="{37EBCE87-4F54-419D-BB34-B42CF1C479C4}" type="presOf" srcId="{6E609BB7-6DD5-4363-9F20-7D893D428274}" destId="{99F2C5C8-750F-432C-81AF-0AA82F6DB5EF}" srcOrd="0" destOrd="0" presId="urn:microsoft.com/office/officeart/2018/2/layout/IconVerticalSolidList"/>
    <dgm:cxn modelId="{81C3C9C4-4953-4ADA-BE76-1E4DA33C1AB7}" type="presOf" srcId="{F814BF3E-EFD2-495E-8FF7-1835F6DC187C}" destId="{4BAA6E80-167E-4FBC-A3FC-6019F93BE239}" srcOrd="0" destOrd="0" presId="urn:microsoft.com/office/officeart/2018/2/layout/IconVerticalSolidList"/>
    <dgm:cxn modelId="{4B3CC5CC-9D2C-4F9E-9979-F3BE96EAEF76}" type="presOf" srcId="{DE66CD1F-BDE8-4363-BCEE-45536AA5183A}" destId="{BFA0A2A8-1B17-4598-9F70-50E505C81B3F}" srcOrd="0" destOrd="0" presId="urn:microsoft.com/office/officeart/2018/2/layout/IconVerticalSolidList"/>
    <dgm:cxn modelId="{0B0141EA-C8F4-4C66-A669-040497C53736}" srcId="{F6463074-CE17-4069-9EA9-70977B0EBF50}" destId="{F814BF3E-EFD2-495E-8FF7-1835F6DC187C}" srcOrd="1" destOrd="0" parTransId="{7965182F-AFC2-411B-94E7-853C545CE74D}" sibTransId="{B434D4EA-AB1D-4854-953C-0E92CBB5C945}"/>
    <dgm:cxn modelId="{51C936B7-9FFF-412A-B0D4-979C8D3EA656}" type="presParOf" srcId="{C00FEB99-87A5-4D94-9B33-27EFB28E02DF}" destId="{DADF9CE5-86D6-42DB-A95D-50158C4F79AC}" srcOrd="0" destOrd="0" presId="urn:microsoft.com/office/officeart/2018/2/layout/IconVerticalSolidList"/>
    <dgm:cxn modelId="{931E437E-D175-4701-A03C-AB784BC43BAA}" type="presParOf" srcId="{DADF9CE5-86D6-42DB-A95D-50158C4F79AC}" destId="{08A653B1-F522-4C5F-B2DA-E66A36C44C2F}" srcOrd="0" destOrd="0" presId="urn:microsoft.com/office/officeart/2018/2/layout/IconVerticalSolidList"/>
    <dgm:cxn modelId="{8B094C7F-D4AD-4611-8CEC-011ED6BB0141}" type="presParOf" srcId="{DADF9CE5-86D6-42DB-A95D-50158C4F79AC}" destId="{F9E8387E-EAE7-4E8A-BE8B-DECBCAC9C208}" srcOrd="1" destOrd="0" presId="urn:microsoft.com/office/officeart/2018/2/layout/IconVerticalSolidList"/>
    <dgm:cxn modelId="{32AF8B4B-6248-4921-9FD5-B707D16F0C9E}" type="presParOf" srcId="{DADF9CE5-86D6-42DB-A95D-50158C4F79AC}" destId="{246D5318-00CD-4B0A-923F-79C27FDDAA4F}" srcOrd="2" destOrd="0" presId="urn:microsoft.com/office/officeart/2018/2/layout/IconVerticalSolidList"/>
    <dgm:cxn modelId="{D5BCEF53-1551-4DFA-9963-F637D5DB3CFD}" type="presParOf" srcId="{DADF9CE5-86D6-42DB-A95D-50158C4F79AC}" destId="{99F2C5C8-750F-432C-81AF-0AA82F6DB5EF}" srcOrd="3" destOrd="0" presId="urn:microsoft.com/office/officeart/2018/2/layout/IconVerticalSolidList"/>
    <dgm:cxn modelId="{5100749A-B8E1-416C-AACF-F8526991654C}" type="presParOf" srcId="{C00FEB99-87A5-4D94-9B33-27EFB28E02DF}" destId="{7E51491C-1BC7-43BB-942E-037DEFBDEC27}" srcOrd="1" destOrd="0" presId="urn:microsoft.com/office/officeart/2018/2/layout/IconVerticalSolidList"/>
    <dgm:cxn modelId="{EEBED197-55CC-440D-99BB-7777A2EF59BD}" type="presParOf" srcId="{C00FEB99-87A5-4D94-9B33-27EFB28E02DF}" destId="{59E442E3-EE6E-44E7-9F76-40B0BEAFCD7B}" srcOrd="2" destOrd="0" presId="urn:microsoft.com/office/officeart/2018/2/layout/IconVerticalSolidList"/>
    <dgm:cxn modelId="{353C14B5-8166-4530-8AB2-236E2B58BBC3}" type="presParOf" srcId="{59E442E3-EE6E-44E7-9F76-40B0BEAFCD7B}" destId="{3307C440-1EF4-4302-BBE2-A9B53FE12BAE}" srcOrd="0" destOrd="0" presId="urn:microsoft.com/office/officeart/2018/2/layout/IconVerticalSolidList"/>
    <dgm:cxn modelId="{9FC2AA1D-83A7-489D-9F50-9B17F2B0F274}" type="presParOf" srcId="{59E442E3-EE6E-44E7-9F76-40B0BEAFCD7B}" destId="{474C6759-104E-4F8D-942F-14E6629025D2}" srcOrd="1" destOrd="0" presId="urn:microsoft.com/office/officeart/2018/2/layout/IconVerticalSolidList"/>
    <dgm:cxn modelId="{F5A1C9E5-1028-4F40-8918-C9727D576EB6}" type="presParOf" srcId="{59E442E3-EE6E-44E7-9F76-40B0BEAFCD7B}" destId="{68433690-58FB-4F7C-A8E1-7DF77226AAE0}" srcOrd="2" destOrd="0" presId="urn:microsoft.com/office/officeart/2018/2/layout/IconVerticalSolidList"/>
    <dgm:cxn modelId="{048BCD90-0A2C-4CD9-9CF5-E2D655A5B418}" type="presParOf" srcId="{59E442E3-EE6E-44E7-9F76-40B0BEAFCD7B}" destId="{4BAA6E80-167E-4FBC-A3FC-6019F93BE239}" srcOrd="3" destOrd="0" presId="urn:microsoft.com/office/officeart/2018/2/layout/IconVerticalSolidList"/>
    <dgm:cxn modelId="{FE92C0A8-890F-4F3A-8A91-6E7411441229}" type="presParOf" srcId="{C00FEB99-87A5-4D94-9B33-27EFB28E02DF}" destId="{43FE928E-CC58-466F-97AC-0C332BFBBFDE}" srcOrd="3" destOrd="0" presId="urn:microsoft.com/office/officeart/2018/2/layout/IconVerticalSolidList"/>
    <dgm:cxn modelId="{50C375F7-066D-488D-8223-80AE4F0496E3}" type="presParOf" srcId="{C00FEB99-87A5-4D94-9B33-27EFB28E02DF}" destId="{2E3AA5F5-915A-4D4A-A9DF-E5FFF636556D}" srcOrd="4" destOrd="0" presId="urn:microsoft.com/office/officeart/2018/2/layout/IconVerticalSolidList"/>
    <dgm:cxn modelId="{4851AD8A-533F-4393-9219-1AEFCCB06BC1}" type="presParOf" srcId="{2E3AA5F5-915A-4D4A-A9DF-E5FFF636556D}" destId="{D00B3B3D-C66E-4F55-AA3A-9537B65CD02D}" srcOrd="0" destOrd="0" presId="urn:microsoft.com/office/officeart/2018/2/layout/IconVerticalSolidList"/>
    <dgm:cxn modelId="{9072E964-132C-497C-8F29-D101AF0C171B}" type="presParOf" srcId="{2E3AA5F5-915A-4D4A-A9DF-E5FFF636556D}" destId="{AB0AAB2E-5110-467C-8DB5-75DF9AE4AC2F}" srcOrd="1" destOrd="0" presId="urn:microsoft.com/office/officeart/2018/2/layout/IconVerticalSolidList"/>
    <dgm:cxn modelId="{5B8AF57A-74D6-4D48-8D55-4EAB1CA20445}" type="presParOf" srcId="{2E3AA5F5-915A-4D4A-A9DF-E5FFF636556D}" destId="{E8FE4DF9-0CCA-4F1F-9526-526A9E0FEDF4}" srcOrd="2" destOrd="0" presId="urn:microsoft.com/office/officeart/2018/2/layout/IconVerticalSolidList"/>
    <dgm:cxn modelId="{24E393E7-1A4A-4926-90A5-2CF4D03184F5}" type="presParOf" srcId="{2E3AA5F5-915A-4D4A-A9DF-E5FFF636556D}" destId="{E34990F3-506D-4EFA-8BA6-943425FB13F4}" srcOrd="3" destOrd="0" presId="urn:microsoft.com/office/officeart/2018/2/layout/IconVerticalSolidList"/>
    <dgm:cxn modelId="{86936365-2E88-441C-A08E-62C9C756A4CE}" type="presParOf" srcId="{C00FEB99-87A5-4D94-9B33-27EFB28E02DF}" destId="{6CAB4064-848E-4B8E-AE93-59EF4FECD8B2}" srcOrd="5" destOrd="0" presId="urn:microsoft.com/office/officeart/2018/2/layout/IconVerticalSolidList"/>
    <dgm:cxn modelId="{FDAE8CDD-75B2-4430-B01B-9AC0D12B4B71}" type="presParOf" srcId="{C00FEB99-87A5-4D94-9B33-27EFB28E02DF}" destId="{E7DE1E3E-A736-418E-A257-664B5DC9F15D}" srcOrd="6" destOrd="0" presId="urn:microsoft.com/office/officeart/2018/2/layout/IconVerticalSolidList"/>
    <dgm:cxn modelId="{9685B94B-EAA6-4FC9-AC1A-84F3E0E4EEDA}" type="presParOf" srcId="{E7DE1E3E-A736-418E-A257-664B5DC9F15D}" destId="{DE77B70F-DCEB-4107-B63F-279DBC8DE416}" srcOrd="0" destOrd="0" presId="urn:microsoft.com/office/officeart/2018/2/layout/IconVerticalSolidList"/>
    <dgm:cxn modelId="{DFF77090-AF3D-49B2-8F2D-1140DE4DFF41}" type="presParOf" srcId="{E7DE1E3E-A736-418E-A257-664B5DC9F15D}" destId="{66E5D498-6D4D-490E-9B0F-A8251E60AF7E}" srcOrd="1" destOrd="0" presId="urn:microsoft.com/office/officeart/2018/2/layout/IconVerticalSolidList"/>
    <dgm:cxn modelId="{FA5DC00A-2373-4F49-9770-08645DD2183A}" type="presParOf" srcId="{E7DE1E3E-A736-418E-A257-664B5DC9F15D}" destId="{DD7D9FEC-D5DF-49CD-A196-9B4660124DD3}" srcOrd="2" destOrd="0" presId="urn:microsoft.com/office/officeart/2018/2/layout/IconVerticalSolidList"/>
    <dgm:cxn modelId="{829B3D4C-48C2-414C-8B38-87D805ABD1FA}" type="presParOf" srcId="{E7DE1E3E-A736-418E-A257-664B5DC9F15D}" destId="{90C7A55E-A327-47E9-AAB6-0B4A8B9AC737}" srcOrd="3" destOrd="0" presId="urn:microsoft.com/office/officeart/2018/2/layout/IconVerticalSolidList"/>
    <dgm:cxn modelId="{19D87985-525B-4B04-ABB1-32F6C0E8C5DA}" type="presParOf" srcId="{C00FEB99-87A5-4D94-9B33-27EFB28E02DF}" destId="{1ADE1123-818A-4A4F-B260-3A2C7AC6E6A6}" srcOrd="7" destOrd="0" presId="urn:microsoft.com/office/officeart/2018/2/layout/IconVerticalSolidList"/>
    <dgm:cxn modelId="{3AB97367-5861-4F03-BB84-6952B7189D49}" type="presParOf" srcId="{C00FEB99-87A5-4D94-9B33-27EFB28E02DF}" destId="{F359E634-8BAD-4A4E-AD32-89501CAA8BF0}" srcOrd="8" destOrd="0" presId="urn:microsoft.com/office/officeart/2018/2/layout/IconVerticalSolidList"/>
    <dgm:cxn modelId="{A20E1D8A-329E-4D6B-97AF-A791E2777580}" type="presParOf" srcId="{F359E634-8BAD-4A4E-AD32-89501CAA8BF0}" destId="{C987BAC4-0961-4262-8EBF-C081C5E9D318}" srcOrd="0" destOrd="0" presId="urn:microsoft.com/office/officeart/2018/2/layout/IconVerticalSolidList"/>
    <dgm:cxn modelId="{8A138A6A-0C5B-4AB4-8118-964CF45C7B2A}" type="presParOf" srcId="{F359E634-8BAD-4A4E-AD32-89501CAA8BF0}" destId="{BF4EE722-E10D-4933-A2CA-E5CD63CE88C3}" srcOrd="1" destOrd="0" presId="urn:microsoft.com/office/officeart/2018/2/layout/IconVerticalSolidList"/>
    <dgm:cxn modelId="{478C5B0C-750E-44D0-AA50-A6F6A4130BDE}" type="presParOf" srcId="{F359E634-8BAD-4A4E-AD32-89501CAA8BF0}" destId="{1A8B28B3-606B-4150-864D-81B3769C870A}" srcOrd="2" destOrd="0" presId="urn:microsoft.com/office/officeart/2018/2/layout/IconVerticalSolidList"/>
    <dgm:cxn modelId="{99821641-A950-4A2F-8C17-0DCD931626A4}" type="presParOf" srcId="{F359E634-8BAD-4A4E-AD32-89501CAA8BF0}" destId="{BFA0A2A8-1B17-4598-9F70-50E505C81B3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A653B1-F522-4C5F-B2DA-E66A36C44C2F}">
      <dsp:nvSpPr>
        <dsp:cNvPr id="0" name=""/>
        <dsp:cNvSpPr/>
      </dsp:nvSpPr>
      <dsp:spPr>
        <a:xfrm>
          <a:off x="0" y="4243"/>
          <a:ext cx="5842095" cy="90381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E8387E-EAE7-4E8A-BE8B-DECBCAC9C208}">
      <dsp:nvSpPr>
        <dsp:cNvPr id="0" name=""/>
        <dsp:cNvSpPr/>
      </dsp:nvSpPr>
      <dsp:spPr>
        <a:xfrm>
          <a:off x="273404" y="207601"/>
          <a:ext cx="497098" cy="49709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9F2C5C8-750F-432C-81AF-0AA82F6DB5EF}">
      <dsp:nvSpPr>
        <dsp:cNvPr id="0" name=""/>
        <dsp:cNvSpPr/>
      </dsp:nvSpPr>
      <dsp:spPr>
        <a:xfrm>
          <a:off x="1043906" y="4243"/>
          <a:ext cx="4798188" cy="903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654" tIns="95654" rIns="95654" bIns="95654" numCol="1" spcCol="1270" anchor="ctr" anchorCtr="0">
          <a:noAutofit/>
        </a:bodyPr>
        <a:lstStyle/>
        <a:p>
          <a:pPr marL="0" lvl="0" indent="0" algn="l" defTabSz="844550">
            <a:lnSpc>
              <a:spcPct val="90000"/>
            </a:lnSpc>
            <a:spcBef>
              <a:spcPct val="0"/>
            </a:spcBef>
            <a:spcAft>
              <a:spcPct val="35000"/>
            </a:spcAft>
            <a:buNone/>
          </a:pPr>
          <a:r>
            <a:rPr lang="en-US" sz="1900" b="0" i="0" kern="1200"/>
            <a:t>Defining Fraud</a:t>
          </a:r>
          <a:endParaRPr lang="en-US" sz="1900" kern="1200"/>
        </a:p>
      </dsp:txBody>
      <dsp:txXfrm>
        <a:off x="1043906" y="4243"/>
        <a:ext cx="4798188" cy="903814"/>
      </dsp:txXfrm>
    </dsp:sp>
    <dsp:sp modelId="{3307C440-1EF4-4302-BBE2-A9B53FE12BAE}">
      <dsp:nvSpPr>
        <dsp:cNvPr id="0" name=""/>
        <dsp:cNvSpPr/>
      </dsp:nvSpPr>
      <dsp:spPr>
        <a:xfrm>
          <a:off x="0" y="1134011"/>
          <a:ext cx="5842095" cy="90381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74C6759-104E-4F8D-942F-14E6629025D2}">
      <dsp:nvSpPr>
        <dsp:cNvPr id="0" name=""/>
        <dsp:cNvSpPr/>
      </dsp:nvSpPr>
      <dsp:spPr>
        <a:xfrm>
          <a:off x="273404" y="1337370"/>
          <a:ext cx="497098" cy="49709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BAA6E80-167E-4FBC-A3FC-6019F93BE239}">
      <dsp:nvSpPr>
        <dsp:cNvPr id="0" name=""/>
        <dsp:cNvSpPr/>
      </dsp:nvSpPr>
      <dsp:spPr>
        <a:xfrm>
          <a:off x="1043906" y="1134011"/>
          <a:ext cx="4798188" cy="903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654" tIns="95654" rIns="95654" bIns="95654" numCol="1" spcCol="1270" anchor="ctr" anchorCtr="0">
          <a:noAutofit/>
        </a:bodyPr>
        <a:lstStyle/>
        <a:p>
          <a:pPr marL="0" lvl="0" indent="0" algn="l" defTabSz="844550">
            <a:lnSpc>
              <a:spcPct val="90000"/>
            </a:lnSpc>
            <a:spcBef>
              <a:spcPct val="0"/>
            </a:spcBef>
            <a:spcAft>
              <a:spcPct val="35000"/>
            </a:spcAft>
            <a:buNone/>
          </a:pPr>
          <a:r>
            <a:rPr lang="en-US" sz="1900" b="0" i="0" kern="1200"/>
            <a:t>Common Types of Fraud</a:t>
          </a:r>
          <a:endParaRPr lang="en-US" sz="1900" kern="1200"/>
        </a:p>
      </dsp:txBody>
      <dsp:txXfrm>
        <a:off x="1043906" y="1134011"/>
        <a:ext cx="4798188" cy="903814"/>
      </dsp:txXfrm>
    </dsp:sp>
    <dsp:sp modelId="{D00B3B3D-C66E-4F55-AA3A-9537B65CD02D}">
      <dsp:nvSpPr>
        <dsp:cNvPr id="0" name=""/>
        <dsp:cNvSpPr/>
      </dsp:nvSpPr>
      <dsp:spPr>
        <a:xfrm>
          <a:off x="0" y="2263780"/>
          <a:ext cx="5842095" cy="90381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B0AAB2E-5110-467C-8DB5-75DF9AE4AC2F}">
      <dsp:nvSpPr>
        <dsp:cNvPr id="0" name=""/>
        <dsp:cNvSpPr/>
      </dsp:nvSpPr>
      <dsp:spPr>
        <a:xfrm>
          <a:off x="273404" y="2467138"/>
          <a:ext cx="497098" cy="49709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34990F3-506D-4EFA-8BA6-943425FB13F4}">
      <dsp:nvSpPr>
        <dsp:cNvPr id="0" name=""/>
        <dsp:cNvSpPr/>
      </dsp:nvSpPr>
      <dsp:spPr>
        <a:xfrm>
          <a:off x="1043906" y="2263780"/>
          <a:ext cx="4798188" cy="903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654" tIns="95654" rIns="95654" bIns="95654" numCol="1" spcCol="1270" anchor="ctr" anchorCtr="0">
          <a:noAutofit/>
        </a:bodyPr>
        <a:lstStyle/>
        <a:p>
          <a:pPr marL="0" lvl="0" indent="0" algn="l" defTabSz="844550">
            <a:lnSpc>
              <a:spcPct val="90000"/>
            </a:lnSpc>
            <a:spcBef>
              <a:spcPct val="0"/>
            </a:spcBef>
            <a:spcAft>
              <a:spcPct val="35000"/>
            </a:spcAft>
            <a:buNone/>
          </a:pPr>
          <a:r>
            <a:rPr lang="en-US" sz="1900" b="0" i="0" kern="1200"/>
            <a:t>Fraud Red Flags</a:t>
          </a:r>
          <a:endParaRPr lang="en-US" sz="1900" kern="1200"/>
        </a:p>
      </dsp:txBody>
      <dsp:txXfrm>
        <a:off x="1043906" y="2263780"/>
        <a:ext cx="4798188" cy="903814"/>
      </dsp:txXfrm>
    </dsp:sp>
    <dsp:sp modelId="{DE77B70F-DCEB-4107-B63F-279DBC8DE416}">
      <dsp:nvSpPr>
        <dsp:cNvPr id="0" name=""/>
        <dsp:cNvSpPr/>
      </dsp:nvSpPr>
      <dsp:spPr>
        <a:xfrm>
          <a:off x="0" y="3393549"/>
          <a:ext cx="5842095" cy="90381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E5D498-6D4D-490E-9B0F-A8251E60AF7E}">
      <dsp:nvSpPr>
        <dsp:cNvPr id="0" name=""/>
        <dsp:cNvSpPr/>
      </dsp:nvSpPr>
      <dsp:spPr>
        <a:xfrm>
          <a:off x="273404" y="3596907"/>
          <a:ext cx="497098" cy="49709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0C7A55E-A327-47E9-AAB6-0B4A8B9AC737}">
      <dsp:nvSpPr>
        <dsp:cNvPr id="0" name=""/>
        <dsp:cNvSpPr/>
      </dsp:nvSpPr>
      <dsp:spPr>
        <a:xfrm>
          <a:off x="1043906" y="3393549"/>
          <a:ext cx="4798188" cy="903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654" tIns="95654" rIns="95654" bIns="95654" numCol="1" spcCol="1270" anchor="ctr" anchorCtr="0">
          <a:noAutofit/>
        </a:bodyPr>
        <a:lstStyle/>
        <a:p>
          <a:pPr marL="0" lvl="0" indent="0" algn="l" defTabSz="844550">
            <a:lnSpc>
              <a:spcPct val="90000"/>
            </a:lnSpc>
            <a:spcBef>
              <a:spcPct val="0"/>
            </a:spcBef>
            <a:spcAft>
              <a:spcPct val="35000"/>
            </a:spcAft>
            <a:buNone/>
          </a:pPr>
          <a:r>
            <a:rPr lang="en-US" sz="1900" b="0" i="0" kern="1200"/>
            <a:t>Fraud in the Enrollment and Financial Aid process</a:t>
          </a:r>
          <a:endParaRPr lang="en-US" sz="1900" kern="1200"/>
        </a:p>
      </dsp:txBody>
      <dsp:txXfrm>
        <a:off x="1043906" y="3393549"/>
        <a:ext cx="4798188" cy="903814"/>
      </dsp:txXfrm>
    </dsp:sp>
    <dsp:sp modelId="{C987BAC4-0961-4262-8EBF-C081C5E9D318}">
      <dsp:nvSpPr>
        <dsp:cNvPr id="0" name=""/>
        <dsp:cNvSpPr/>
      </dsp:nvSpPr>
      <dsp:spPr>
        <a:xfrm>
          <a:off x="0" y="4523317"/>
          <a:ext cx="5842095" cy="90381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4EE722-E10D-4933-A2CA-E5CD63CE88C3}">
      <dsp:nvSpPr>
        <dsp:cNvPr id="0" name=""/>
        <dsp:cNvSpPr/>
      </dsp:nvSpPr>
      <dsp:spPr>
        <a:xfrm>
          <a:off x="273404" y="4726676"/>
          <a:ext cx="497098" cy="497098"/>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FA0A2A8-1B17-4598-9F70-50E505C81B3F}">
      <dsp:nvSpPr>
        <dsp:cNvPr id="0" name=""/>
        <dsp:cNvSpPr/>
      </dsp:nvSpPr>
      <dsp:spPr>
        <a:xfrm>
          <a:off x="1043906" y="4523317"/>
          <a:ext cx="4798188" cy="903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654" tIns="95654" rIns="95654" bIns="95654" numCol="1" spcCol="1270" anchor="ctr" anchorCtr="0">
          <a:noAutofit/>
        </a:bodyPr>
        <a:lstStyle/>
        <a:p>
          <a:pPr marL="0" lvl="0" indent="0" algn="l" defTabSz="844550">
            <a:lnSpc>
              <a:spcPct val="90000"/>
            </a:lnSpc>
            <a:spcBef>
              <a:spcPct val="0"/>
            </a:spcBef>
            <a:spcAft>
              <a:spcPct val="35000"/>
            </a:spcAft>
            <a:buNone/>
          </a:pPr>
          <a:r>
            <a:rPr lang="en-US" sz="1900" b="0" i="0" kern="1200"/>
            <a:t>What can you do?</a:t>
          </a:r>
          <a:endParaRPr lang="en-US" sz="1900" kern="1200"/>
        </a:p>
      </dsp:txBody>
      <dsp:txXfrm>
        <a:off x="1043906" y="4523317"/>
        <a:ext cx="4798188" cy="90381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6-02T17:51:20.700"/>
    </inkml:context>
    <inkml:brush xml:id="br0">
      <inkml:brushProperty name="width" value="0.025" units="cm"/>
      <inkml:brushProperty name="height" value="0.025" units="cm"/>
      <inkml:brushProperty name="color" value="#FF0066"/>
    </inkml:brush>
  </inkml:definitions>
  <inkml:trace contextRef="#ctx0" brushRef="#br0">17678 5140 24537,'-7'201'0,"-13"1"0,-14-1 0,-14-2 0,-13 0 0,-13-2 0,-14-1 0,-13-3 0,-12-3 0,-14-2 0,-12-3 0,-12-3 0,-13-4 0,-12-4 0,-11-4 0,-11-5 0,-12-4 0,-10-5 0,-10-5 0,-11-5 0,-9-6 0,-10-6 0,-8-6 0,-9-7 0,-7-5 0,-9-7 0,-6-7 0,-7-7 0,-6-7 0,-6-7 0,-6-8 0,-4-7 0,-4-7 0,-4-8 0,-3-8 0,-2-7 0,-3-9 0,-1-7 0,-2-8 0,0-8 0,0-8 0,1-8 0,0-8 0,2-7 0,3-9 0,2-7 0,3-8 0,4-8 0,4-7 0,4-7 0,6-8 0,6-7 0,6-7 0,7-7 0,6-7 0,9-7 0,7-5 0,9-7 0,8-6 0,10-6 0,9-6 0,11-5 0,10-5 0,10-5 0,12-4 0,11-5 0,11-4 0,12-4 0,13-4 0,12-3 0,12-3 0,14-2 0,12-3 0,13-3 0,14-1 0,13-2 0,13 0 0,14-2 0,14-1 0,13 1 0,14-1 0,13 0 0,14 1 0,14 2 0,13 0 0,13 2 0,14 1 0,13 3 0,12 3 0,14 2 0,12 3 0,12 3 0,13 4 0,12 4 0,11 4 0,11 5 0,12 4 0,10 5 0,10 5 0,11 5 0,9 6 0,10 6 0,8 6 0,9 7 0,7 5 0,9 7 0,6 7 0,7 7 0,6 7 0,6 7 0,6 8 0,4 7 0,4 7 0,4 8 0,3 8 0,2 7 0,3 9 0,2 7 0,0 8 0,1 8 0,0 8 0,0 8 0,-2 8 0,-1 7 0,-3 9 0,-2 7 0,-3 8 0,-4 8 0,-4 7 0,-4 7 0,-6 8 0,-6 7 0,-6 7 0,-7 7 0,-6 7 0,-9 7 0,-7 5 0,-9 7 0,-8 6 0,-10 6 0,-9 6 0,-11 5 0,-10 5 0,-10 5 0,-12 4 0,-11 5 0,-11 4 0,-12 4 0,-13 4 0,-12 3 0,-12 3 0,-14 2 0,-12 3 0,-13 3 0,-14 1 0,-13 2 0,-13 0 0,-14 2 0,-14 1 0,-13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6-02T17:51:33.658"/>
    </inkml:context>
    <inkml:brush xml:id="br0">
      <inkml:brushProperty name="width" value="0.025" units="cm"/>
      <inkml:brushProperty name="height" value="0.025" units="cm"/>
      <inkml:brushProperty name="color" value="#FF0066"/>
    </inkml:brush>
  </inkml:definitions>
  <inkml:trace contextRef="#ctx0" brushRef="#br0">1 1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6-02T17:51:34.592"/>
    </inkml:context>
    <inkml:brush xml:id="br0">
      <inkml:brushProperty name="width" value="0.025" units="cm"/>
      <inkml:brushProperty name="height" value="0.025" units="cm"/>
      <inkml:brushProperty name="color" value="#FF0066"/>
    </inkml:brush>
  </inkml:definitions>
  <inkml:trace contextRef="#ctx0" brushRef="#br0">1 1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6-02T17:51:35.063"/>
    </inkml:context>
    <inkml:brush xml:id="br0">
      <inkml:brushProperty name="width" value="0.025" units="cm"/>
      <inkml:brushProperty name="height" value="0.025" units="cm"/>
      <inkml:brushProperty name="color" value="#FF0066"/>
    </inkml:brush>
  </inkml:definitions>
  <inkml:trace contextRef="#ctx0" brushRef="#br0">1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aynecosignersllc.com/"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risk.lexisnexis.com/"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As a leader in private student lending, we provide financing and know-how to help students make informed choices about higher education. We help families navigate to, through, and immediately after college. We wanted to bring this important topic to your attention.  As an aside, we have spent a large amount on software and continue to today.  As a whole, we do a pretty good job catching these fraudsters than most lenders and have been notified by a pretty large on-line University here in the Northeast of this.  In fact, this larger University does use our intelligence to flag borrowers in their system so that the same borrower does not go to another lender.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Based on Better Business Bureau feedback, these services may be scams.</a:t>
            </a:r>
          </a:p>
          <a:p>
            <a:pPr marL="0" indent="0" algn="l">
              <a:buFont typeface="Arial" panose="020B0604020202020204" pitchFamily="34" charset="0"/>
              <a:buNone/>
            </a:pPr>
            <a:r>
              <a:rPr lang="en-US" sz="1200" dirty="0">
                <a:latin typeface="+mn-lt"/>
              </a:rPr>
              <a:t>   • There are services that sell cosigner information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latin typeface="+mn-lt"/>
              </a:rPr>
              <a:t>   •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These services may be scams; some take the students’/consumers’ money and provide no service</a:t>
            </a:r>
          </a:p>
          <a:p>
            <a:pPr marL="0" indent="0" algn="l">
              <a:buFont typeface="Arial" panose="020B0604020202020204" pitchFamily="34" charset="0"/>
              <a:buNone/>
            </a:pPr>
            <a:r>
              <a:rPr lang="en-US" sz="1200" b="0" i="0" u="none" strike="noStrike" baseline="0" dirty="0">
                <a:latin typeface="+mn-lt"/>
              </a:rPr>
              <a:t>   • </a:t>
            </a:r>
            <a:r>
              <a:rPr lang="en-US" sz="1200" dirty="0">
                <a:latin typeface="+mn-lt"/>
              </a:rPr>
              <a:t>Even if it is legitimate, students may be charged thousands of dollars for a cosigner’s credentials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u="none" strike="noStrike" baseline="0" dirty="0">
                <a:latin typeface="+mn-lt"/>
              </a:rPr>
              <a:t>   • These companies may sell the consumers information to other companies or individuals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latin typeface="+mn-lt"/>
            </a:endParaRPr>
          </a:p>
          <a:p>
            <a:r>
              <a:rPr lang="en-US" sz="1200" dirty="0">
                <a:latin typeface="+mn-lt"/>
              </a:rPr>
              <a:t>What are the impacts to you and your students?</a:t>
            </a:r>
          </a:p>
          <a:p>
            <a:pPr marL="285750" marR="0" indent="-285750">
              <a:lnSpc>
                <a:spcPct val="107000"/>
              </a:lnSpc>
              <a:spcBef>
                <a:spcPts val="0"/>
              </a:spcBef>
              <a:spcAft>
                <a:spcPts val="800"/>
              </a:spcAft>
              <a:buFont typeface="Arial" panose="020B0604020202020204" pitchFamily="34" charset="0"/>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Use of these services by students may result in cosigner’s information being used without their knowledge</a:t>
            </a:r>
          </a:p>
          <a:p>
            <a:pPr marL="285750" marR="0" indent="-285750">
              <a:lnSpc>
                <a:spcPct val="107000"/>
              </a:lnSpc>
              <a:spcBef>
                <a:spcPts val="0"/>
              </a:spcBef>
              <a:spcAft>
                <a:spcPts val="800"/>
              </a:spcAft>
              <a:buFont typeface="Arial" panose="020B0604020202020204" pitchFamily="34" charset="0"/>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If a loan should default, your school’s default rate will go up</a:t>
            </a:r>
          </a:p>
          <a:p>
            <a:pPr marL="0" indent="0">
              <a:buFont typeface="Arial" panose="020B0604020202020204" pitchFamily="34" charset="0"/>
              <a:buNone/>
            </a:pPr>
            <a:endParaRPr lang="en-US"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Although it is hard to find these bad actors, we want you to be aware of them.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If asked for an example of one of these services that are technically legal, they need to be aware of and/or how to possibly verify information if cosigner seems questionable: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Example of a “Cosigners for hire” site:</a:t>
            </a:r>
          </a:p>
          <a:p>
            <a:pPr marL="342900" marR="0" lvl="0" indent="-342900">
              <a:spcBef>
                <a:spcPts val="0"/>
              </a:spcBef>
              <a:spcAft>
                <a:spcPts val="0"/>
              </a:spcAft>
              <a:buFont typeface="Symbol" panose="05050102010706020507" pitchFamily="18" charset="2"/>
              <a:buChar char=""/>
            </a:pPr>
            <a:r>
              <a:rPr lang="en-US" sz="1200" dirty="0">
                <a:effectLst/>
                <a:latin typeface="+mn-lt"/>
                <a:ea typeface="Times New Roman" panose="02020603050405020304" pitchFamily="18" charset="0"/>
                <a:cs typeface="Aptos" panose="020B0004020202020204" pitchFamily="34" charset="0"/>
              </a:rPr>
              <a:t>Wayne Cosigners LLC  </a:t>
            </a:r>
            <a:r>
              <a:rPr lang="en-US" sz="1200" u="sng" dirty="0">
                <a:solidFill>
                  <a:srgbClr val="0000FF"/>
                </a:solidFill>
                <a:effectLst/>
                <a:latin typeface="+mn-lt"/>
                <a:ea typeface="Times New Roman" panose="02020603050405020304" pitchFamily="18" charset="0"/>
                <a:cs typeface="Aptos" panose="020B0004020202020204" pitchFamily="34" charset="0"/>
                <a:hlinkClick r:id="rId3" tooltip="https://waynecosignersllc.com/"/>
              </a:rPr>
              <a:t>Find a Cosigner | Wayne Cosigners LLC</a:t>
            </a:r>
            <a:endParaRPr lang="en-US" sz="1200" u="sng" dirty="0">
              <a:solidFill>
                <a:srgbClr val="0000FF"/>
              </a:solidFill>
              <a:effectLst/>
              <a:latin typeface="+mn-lt"/>
              <a:ea typeface="Times New Roman" panose="02020603050405020304" pitchFamily="18" charset="0"/>
              <a:cs typeface="Aptos" panose="020B0004020202020204" pitchFamily="34" charset="0"/>
            </a:endParaRPr>
          </a:p>
          <a:p>
            <a:pPr marL="0" marR="0" lvl="0" indent="0">
              <a:spcBef>
                <a:spcPts val="0"/>
              </a:spcBef>
              <a:spcAft>
                <a:spcPts val="0"/>
              </a:spcAft>
              <a:buFont typeface="Symbol" panose="05050102010706020507" pitchFamily="18" charset="2"/>
              <a:buNone/>
            </a:pPr>
            <a:endParaRPr lang="en-US" sz="1200" dirty="0">
              <a:effectLst/>
              <a:latin typeface="+mn-lt"/>
              <a:ea typeface="Times New Roman" panose="02020603050405020304" pitchFamily="18" charset="0"/>
              <a:cs typeface="Aptos" panose="020B0004020202020204" pitchFamily="34" charset="0"/>
            </a:endParaRPr>
          </a:p>
          <a:p>
            <a:pPr marL="0" marR="0" lvl="0" indent="0">
              <a:spcBef>
                <a:spcPts val="0"/>
              </a:spcBef>
              <a:spcAft>
                <a:spcPts val="0"/>
              </a:spcAft>
              <a:buFont typeface="Symbol" panose="05050102010706020507" pitchFamily="18" charset="2"/>
              <a:buNone/>
            </a:pPr>
            <a:r>
              <a:rPr lang="en-US" sz="1200" dirty="0">
                <a:effectLst/>
                <a:latin typeface="+mn-lt"/>
                <a:ea typeface="Times New Roman" panose="02020603050405020304" pitchFamily="18" charset="0"/>
                <a:cs typeface="Aptos" panose="020B0004020202020204" pitchFamily="34" charset="0"/>
              </a:rPr>
              <a:t>Resource for schools to verify student information (which Sallie Mae uses):</a:t>
            </a:r>
            <a:endParaRPr lang="en-US" sz="1200" dirty="0">
              <a:effectLst/>
              <a:latin typeface="+mn-lt"/>
              <a:ea typeface="Aptos" panose="020B0004020202020204" pitchFamily="34" charset="0"/>
              <a:cs typeface="Aptos" panose="020B0004020202020204" pitchFamily="34" charset="0"/>
            </a:endParaRPr>
          </a:p>
          <a:p>
            <a:pPr marL="342900" marR="0" lvl="0" indent="-342900">
              <a:spcBef>
                <a:spcPts val="0"/>
              </a:spcBef>
              <a:spcAft>
                <a:spcPts val="0"/>
              </a:spcAft>
              <a:buFont typeface="Symbol" panose="05050102010706020507" pitchFamily="18" charset="2"/>
              <a:buChar char=""/>
            </a:pPr>
            <a:r>
              <a:rPr lang="en-US" sz="1200" dirty="0">
                <a:effectLst/>
                <a:latin typeface="+mn-lt"/>
                <a:ea typeface="Times New Roman" panose="02020603050405020304" pitchFamily="18" charset="0"/>
                <a:cs typeface="Aptos" panose="020B0004020202020204" pitchFamily="34" charset="0"/>
              </a:rPr>
              <a:t>Lexis Nexus </a:t>
            </a:r>
            <a:r>
              <a:rPr lang="en-US" sz="1200" u="sng" dirty="0">
                <a:solidFill>
                  <a:srgbClr val="467886"/>
                </a:solidFill>
                <a:effectLst/>
                <a:latin typeface="+mn-lt"/>
                <a:ea typeface="Times New Roman" panose="02020603050405020304" pitchFamily="18" charset="0"/>
                <a:cs typeface="Aptos" panose="020B0004020202020204" pitchFamily="34" charset="0"/>
                <a:hlinkClick r:id="rId4"/>
              </a:rPr>
              <a:t>https://risk.lexisnexis.com/</a:t>
            </a:r>
            <a:endParaRPr lang="en-US" sz="1200" dirty="0">
              <a:effectLst/>
              <a:latin typeface="+mn-lt"/>
              <a:ea typeface="Aptos" panose="020B0004020202020204" pitchFamily="34" charset="0"/>
              <a:cs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mn-lt"/>
            </a:endParaRPr>
          </a:p>
          <a:p>
            <a:r>
              <a:rPr lang="en-US" dirty="0"/>
              <a:t> As</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37690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effectLst/>
                <a:latin typeface="Aptos" panose="020B0004020202020204" pitchFamily="34" charset="0"/>
                <a:ea typeface="Times New Roman" panose="02020603050405020304" pitchFamily="18" charset="0"/>
                <a:cs typeface="Aptos" panose="020B0004020202020204" pitchFamily="34" charset="0"/>
              </a:rPr>
              <a:t>Why would someone cosign for a complete stranger?</a:t>
            </a:r>
          </a:p>
          <a:p>
            <a:r>
              <a:rPr lang="en-US" sz="1200" dirty="0">
                <a:effectLst/>
                <a:latin typeface="Aptos" panose="020B0004020202020204" pitchFamily="34" charset="0"/>
                <a:ea typeface="Times New Roman" panose="02020603050405020304" pitchFamily="18" charset="0"/>
                <a:cs typeface="Aptos" panose="020B0004020202020204" pitchFamily="34" charset="0"/>
              </a:rPr>
              <a:t>Companies that offer a service to find a cosigner claim that those that want to be a cosigner are doing so because they: </a:t>
            </a:r>
          </a:p>
          <a:p>
            <a:pPr marL="971550" lvl="1" indent="-285750">
              <a:buFont typeface="Wingdings" panose="05000000000000000000" pitchFamily="2" charset="2"/>
              <a:buChar char="Ø"/>
            </a:pPr>
            <a:r>
              <a:rPr lang="en-US" sz="1200" dirty="0">
                <a:effectLst/>
                <a:latin typeface="Aptos" panose="020B0004020202020204" pitchFamily="34" charset="0"/>
                <a:ea typeface="Times New Roman" panose="02020603050405020304" pitchFamily="18" charset="0"/>
                <a:cs typeface="Aptos" panose="020B0004020202020204" pitchFamily="34" charset="0"/>
              </a:rPr>
              <a:t>are able to make passive income through cosigning on loans for those in need.</a:t>
            </a:r>
          </a:p>
          <a:p>
            <a:pPr marL="971550" lvl="1" indent="-285750">
              <a:buFont typeface="Wingdings" panose="05000000000000000000" pitchFamily="2" charset="2"/>
              <a:buChar char="Ø"/>
            </a:pPr>
            <a:r>
              <a:rPr lang="en-US" sz="1200" dirty="0">
                <a:effectLst/>
                <a:latin typeface="Aptos" panose="020B0004020202020204" pitchFamily="34" charset="0"/>
                <a:ea typeface="Times New Roman" panose="02020603050405020304" pitchFamily="18" charset="0"/>
                <a:cs typeface="Aptos" panose="020B0004020202020204" pitchFamily="34" charset="0"/>
              </a:rPr>
              <a:t>want to help people who need help, ‘simply out of the goodness of their heart’.</a:t>
            </a:r>
          </a:p>
          <a:p>
            <a:pPr marL="457200" marR="0" lvl="1" indent="0">
              <a:spcBef>
                <a:spcPts val="0"/>
              </a:spcBef>
              <a:spcAft>
                <a:spcPts val="0"/>
              </a:spcAft>
              <a:buNone/>
            </a:pPr>
            <a:endParaRPr lang="en-US" sz="1200" dirty="0">
              <a:effectLst/>
              <a:latin typeface="Aptos" panose="020B0004020202020204" pitchFamily="34" charset="0"/>
              <a:ea typeface="Times New Roman" panose="02020603050405020304" pitchFamily="18" charset="0"/>
              <a:cs typeface="Aptos" panose="020B0004020202020204" pitchFamily="34" charset="0"/>
            </a:endParaRPr>
          </a:p>
          <a:p>
            <a:pPr lvl="1" indent="0">
              <a:buNone/>
            </a:pPr>
            <a:endParaRPr lang="en-US" sz="1200" dirty="0">
              <a:effectLst/>
              <a:latin typeface="Aptos" panose="020B0004020202020204" pitchFamily="34" charset="0"/>
              <a:ea typeface="Times New Roman" panose="02020603050405020304" pitchFamily="18" charset="0"/>
              <a:cs typeface="Aptos" panose="020B0004020202020204" pitchFamily="34" charset="0"/>
            </a:endParaRPr>
          </a:p>
          <a:p>
            <a:pPr indent="-228600">
              <a:spcBef>
                <a:spcPts val="0"/>
              </a:spcBef>
            </a:pPr>
            <a:r>
              <a:rPr lang="en-US" sz="1200" dirty="0">
                <a:effectLst/>
                <a:latin typeface="Aptos" panose="020B0004020202020204" pitchFamily="34" charset="0"/>
                <a:ea typeface="Times New Roman" panose="02020603050405020304" pitchFamily="18" charset="0"/>
                <a:cs typeface="Aptos" panose="020B0004020202020204" pitchFamily="34" charset="0"/>
              </a:rPr>
              <a:t>Cosigners available on these sites may be victims. They may be unaware that their information is available for purchase.</a:t>
            </a:r>
            <a:endParaRPr lang="en-US" sz="1200" dirty="0">
              <a:effectLst/>
              <a:latin typeface="Aptos" panose="020B0004020202020204" pitchFamily="34" charset="0"/>
              <a:ea typeface="Aptos" panose="020B0004020202020204" pitchFamily="34" charset="0"/>
              <a:cs typeface="Aptos" panose="020B0004020202020204" pitchFamily="34" charset="0"/>
            </a:endParaRP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85494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 name="Google Shape;9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 name="Google Shape;11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2" name="Google Shape;11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1" name="Google Shape;201;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360aa13bba7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360aa13bba7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0" name="Google Shape;210;g360aa13bba7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34" name="Google Shape;34;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Arial"/>
                <a:ea typeface="Arial"/>
                <a:cs typeface="Arial"/>
                <a:sym typeface="Arial"/>
              </a:defRPr>
            </a:lvl1pPr>
            <a:lvl2pPr marL="0" marR="0" lvl="1" indent="0" algn="r" rtl="0">
              <a:spcBef>
                <a:spcPts val="0"/>
              </a:spcBef>
              <a:buNone/>
              <a:defRPr sz="1200" b="0" i="0" u="none" strike="noStrike" cap="none">
                <a:solidFill>
                  <a:srgbClr val="757575"/>
                </a:solidFill>
                <a:latin typeface="Arial"/>
                <a:ea typeface="Arial"/>
                <a:cs typeface="Arial"/>
                <a:sym typeface="Arial"/>
              </a:defRPr>
            </a:lvl2pPr>
            <a:lvl3pPr marL="0" marR="0" lvl="2" indent="0" algn="r" rtl="0">
              <a:spcBef>
                <a:spcPts val="0"/>
              </a:spcBef>
              <a:buNone/>
              <a:defRPr sz="1200" b="0" i="0" u="none" strike="noStrike" cap="none">
                <a:solidFill>
                  <a:srgbClr val="757575"/>
                </a:solidFill>
                <a:latin typeface="Arial"/>
                <a:ea typeface="Arial"/>
                <a:cs typeface="Arial"/>
                <a:sym typeface="Arial"/>
              </a:defRPr>
            </a:lvl3pPr>
            <a:lvl4pPr marL="0" marR="0" lvl="3" indent="0" algn="r" rtl="0">
              <a:spcBef>
                <a:spcPts val="0"/>
              </a:spcBef>
              <a:buNone/>
              <a:defRPr sz="1200" b="0" i="0" u="none" strike="noStrike" cap="none">
                <a:solidFill>
                  <a:srgbClr val="757575"/>
                </a:solidFill>
                <a:latin typeface="Arial"/>
                <a:ea typeface="Arial"/>
                <a:cs typeface="Arial"/>
                <a:sym typeface="Arial"/>
              </a:defRPr>
            </a:lvl4pPr>
            <a:lvl5pPr marL="0" marR="0" lvl="4" indent="0" algn="r" rtl="0">
              <a:spcBef>
                <a:spcPts val="0"/>
              </a:spcBef>
              <a:buNone/>
              <a:defRPr sz="1200" b="0" i="0" u="none" strike="noStrike" cap="none">
                <a:solidFill>
                  <a:srgbClr val="757575"/>
                </a:solidFill>
                <a:latin typeface="Arial"/>
                <a:ea typeface="Arial"/>
                <a:cs typeface="Arial"/>
                <a:sym typeface="Arial"/>
              </a:defRPr>
            </a:lvl5pPr>
            <a:lvl6pPr marL="0" marR="0" lvl="5" indent="0" algn="r" rtl="0">
              <a:spcBef>
                <a:spcPts val="0"/>
              </a:spcBef>
              <a:buNone/>
              <a:defRPr sz="1200" b="0" i="0" u="none" strike="noStrike" cap="none">
                <a:solidFill>
                  <a:srgbClr val="757575"/>
                </a:solidFill>
                <a:latin typeface="Arial"/>
                <a:ea typeface="Arial"/>
                <a:cs typeface="Arial"/>
                <a:sym typeface="Arial"/>
              </a:defRPr>
            </a:lvl6pPr>
            <a:lvl7pPr marL="0" marR="0" lvl="6" indent="0" algn="r" rtl="0">
              <a:spcBef>
                <a:spcPts val="0"/>
              </a:spcBef>
              <a:buNone/>
              <a:defRPr sz="1200" b="0" i="0" u="none" strike="noStrike" cap="none">
                <a:solidFill>
                  <a:srgbClr val="757575"/>
                </a:solidFill>
                <a:latin typeface="Arial"/>
                <a:ea typeface="Arial"/>
                <a:cs typeface="Arial"/>
                <a:sym typeface="Arial"/>
              </a:defRPr>
            </a:lvl7pPr>
            <a:lvl8pPr marL="0" marR="0" lvl="7" indent="0" algn="r" rtl="0">
              <a:spcBef>
                <a:spcPts val="0"/>
              </a:spcBef>
              <a:buNone/>
              <a:defRPr sz="1200" b="0" i="0" u="none" strike="noStrike" cap="none">
                <a:solidFill>
                  <a:srgbClr val="757575"/>
                </a:solidFill>
                <a:latin typeface="Arial"/>
                <a:ea typeface="Arial"/>
                <a:cs typeface="Arial"/>
                <a:sym typeface="Arial"/>
              </a:defRPr>
            </a:lvl8pPr>
            <a:lvl9pPr marL="0" marR="0" lvl="8" indent="0" algn="r" rtl="0">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customXml" Target="../ink/ink1.xml"/></Relationships>
</file>

<file path=ppt/slides/_rels/slide4.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image" Target="../media/image13.png"/><Relationship Id="rId7" Type="http://schemas.openxmlformats.org/officeDocument/2006/relationships/customXml" Target="../ink/ink3.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customXml" Target="../ink/ink2.xml"/><Relationship Id="rId4" Type="http://schemas.openxmlformats.org/officeDocument/2006/relationships/image" Target="../media/image14.sv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id.me"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C3512"/>
        </a:solidFill>
        <a:effectLst/>
      </p:bgPr>
    </p:bg>
    <p:spTree>
      <p:nvGrpSpPr>
        <p:cNvPr id="1" name="Shape 88"/>
        <p:cNvGrpSpPr/>
        <p:nvPr/>
      </p:nvGrpSpPr>
      <p:grpSpPr>
        <a:xfrm>
          <a:off x="0" y="0"/>
          <a:ext cx="0" cy="0"/>
          <a:chOff x="0" y="0"/>
          <a:chExt cx="0" cy="0"/>
        </a:xfrm>
      </p:grpSpPr>
      <p:sp>
        <p:nvSpPr>
          <p:cNvPr id="89" name="Google Shape;89;p1"/>
          <p:cNvSpPr txBox="1">
            <a:spLocks noGrp="1"/>
          </p:cNvSpPr>
          <p:nvPr>
            <p:ph type="ctrTitle"/>
          </p:nvPr>
        </p:nvSpPr>
        <p:spPr>
          <a:xfrm>
            <a:off x="488413" y="2364091"/>
            <a:ext cx="11215171" cy="2973122"/>
          </a:xfrm>
          <a:prstGeom prst="rect">
            <a:avLst/>
          </a:prstGeom>
          <a:noFill/>
          <a:ln>
            <a:noFill/>
          </a:ln>
        </p:spPr>
        <p:txBody>
          <a:bodyPr spcFirstLastPara="1" wrap="square" lIns="0" tIns="0" rIns="0" bIns="0" anchor="t" anchorCtr="0">
            <a:spAutoFit/>
          </a:bodyPr>
          <a:lstStyle/>
          <a:p>
            <a:pPr marL="0" lvl="0" indent="0" algn="ctr" rtl="0">
              <a:lnSpc>
                <a:spcPct val="90000"/>
              </a:lnSpc>
              <a:spcBef>
                <a:spcPts val="0"/>
              </a:spcBef>
              <a:spcAft>
                <a:spcPts val="0"/>
              </a:spcAft>
              <a:buClr>
                <a:schemeClr val="lt1"/>
              </a:buClr>
              <a:buSzPts val="6000"/>
              <a:buFont typeface="Play"/>
              <a:buNone/>
            </a:pPr>
            <a:r>
              <a:rPr lang="en-US" b="1">
                <a:solidFill>
                  <a:schemeClr val="lt1"/>
                </a:solidFill>
              </a:rPr>
              <a:t>Catching &amp; Combating Fraud: A Vermont Perspective</a:t>
            </a:r>
            <a:br>
              <a:rPr lang="en-US">
                <a:solidFill>
                  <a:schemeClr val="lt1"/>
                </a:solidFill>
              </a:rPr>
            </a:br>
            <a:endParaRPr>
              <a:solidFill>
                <a:schemeClr val="accent4"/>
              </a:solidFill>
            </a:endParaRPr>
          </a:p>
        </p:txBody>
      </p:sp>
      <p:sp>
        <p:nvSpPr>
          <p:cNvPr id="90" name="Google Shape;90;p1"/>
          <p:cNvSpPr txBox="1"/>
          <p:nvPr/>
        </p:nvSpPr>
        <p:spPr>
          <a:xfrm>
            <a:off x="5151523" y="5805913"/>
            <a:ext cx="354148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i="0" u="none" strike="noStrike" cap="none">
                <a:solidFill>
                  <a:schemeClr val="lt1"/>
                </a:solidFill>
                <a:latin typeface="Arial"/>
                <a:ea typeface="Arial"/>
                <a:cs typeface="Arial"/>
                <a:sym typeface="Arial"/>
              </a:rPr>
              <a:t>June 2025</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3A7E003E-EE76-4207-A774-A645C37F1D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511704"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801BA279-0985-F216-D6F5-91838920FACD}"/>
              </a:ext>
            </a:extLst>
          </p:cNvPr>
          <p:cNvSpPr>
            <a:spLocks noGrp="1"/>
          </p:cNvSpPr>
          <p:nvPr>
            <p:ph type="title"/>
          </p:nvPr>
        </p:nvSpPr>
        <p:spPr>
          <a:xfrm>
            <a:off x="838200" y="713312"/>
            <a:ext cx="3962400" cy="5431376"/>
          </a:xfrm>
        </p:spPr>
        <p:txBody>
          <a:bodyPr vert="horz" lIns="91440" tIns="45720" rIns="91440" bIns="45720" rtlCol="0" anchor="ctr">
            <a:normAutofit/>
          </a:bodyPr>
          <a:lstStyle/>
          <a:p>
            <a:pPr>
              <a:spcBef>
                <a:spcPct val="0"/>
              </a:spcBef>
            </a:pPr>
            <a:r>
              <a:rPr lang="en-US" kern="1200">
                <a:solidFill>
                  <a:schemeClr val="tx1"/>
                </a:solidFill>
                <a:latin typeface="+mj-lt"/>
                <a:ea typeface="+mj-ea"/>
                <a:cs typeface="+mj-cs"/>
              </a:rPr>
              <a:t>Agenda</a:t>
            </a:r>
            <a:br>
              <a:rPr lang="en-US" kern="1200">
                <a:solidFill>
                  <a:schemeClr val="tx1"/>
                </a:solidFill>
                <a:latin typeface="+mj-lt"/>
                <a:ea typeface="+mj-ea"/>
                <a:cs typeface="+mj-cs"/>
              </a:rPr>
            </a:br>
            <a:endParaRPr lang="en-US" kern="1200">
              <a:solidFill>
                <a:schemeClr val="tx1"/>
              </a:solidFill>
              <a:latin typeface="+mj-lt"/>
              <a:ea typeface="+mj-ea"/>
              <a:cs typeface="+mj-cs"/>
            </a:endParaRPr>
          </a:p>
        </p:txBody>
      </p:sp>
      <p:graphicFrame>
        <p:nvGraphicFramePr>
          <p:cNvPr id="20" name="TextBox 3">
            <a:extLst>
              <a:ext uri="{FF2B5EF4-FFF2-40B4-BE49-F238E27FC236}">
                <a16:creationId xmlns:a16="http://schemas.microsoft.com/office/drawing/2014/main" id="{4CD90A36-8FF0-5788-7B12-F5749637CF27}"/>
              </a:ext>
            </a:extLst>
          </p:cNvPr>
          <p:cNvGraphicFramePr/>
          <p:nvPr>
            <p:extLst>
              <p:ext uri="{D42A27DB-BD31-4B8C-83A1-F6EECF244321}">
                <p14:modId xmlns:p14="http://schemas.microsoft.com/office/powerpoint/2010/main" val="3669132935"/>
              </p:ext>
            </p:extLst>
          </p:nvPr>
        </p:nvGraphicFramePr>
        <p:xfrm>
          <a:off x="5511704" y="713313"/>
          <a:ext cx="5842095" cy="54313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42196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EECA38C-7CEC-737C-6C7F-F2DD56C56A7F}"/>
              </a:ext>
            </a:extLst>
          </p:cNvPr>
          <p:cNvSpPr>
            <a:spLocks noGrp="1"/>
          </p:cNvSpPr>
          <p:nvPr>
            <p:ph type="title"/>
          </p:nvPr>
        </p:nvSpPr>
        <p:spPr>
          <a:xfrm>
            <a:off x="387870" y="235889"/>
            <a:ext cx="3939686" cy="2606899"/>
          </a:xfrm>
        </p:spPr>
        <p:txBody>
          <a:bodyPr vert="horz" lIns="91440" tIns="45720" rIns="91440" bIns="45720" rtlCol="0" anchor="b">
            <a:normAutofit/>
          </a:bodyPr>
          <a:lstStyle/>
          <a:p>
            <a:pPr algn="r">
              <a:spcBef>
                <a:spcPct val="0"/>
              </a:spcBef>
            </a:pPr>
            <a:r>
              <a:rPr lang="en-US" sz="4000" kern="1200" dirty="0">
                <a:solidFill>
                  <a:srgbClr val="FFFFFF"/>
                </a:solidFill>
                <a:latin typeface="+mj-lt"/>
                <a:ea typeface="+mj-ea"/>
                <a:cs typeface="+mj-cs"/>
              </a:rPr>
              <a:t>What is Fraud?</a:t>
            </a:r>
          </a:p>
        </p:txBody>
      </p:sp>
      <p:sp>
        <p:nvSpPr>
          <p:cNvPr id="3" name="TextBox 2">
            <a:extLst>
              <a:ext uri="{FF2B5EF4-FFF2-40B4-BE49-F238E27FC236}">
                <a16:creationId xmlns:a16="http://schemas.microsoft.com/office/drawing/2014/main" id="{35FCD5E9-CD9A-B77E-B11A-486495411D87}"/>
              </a:ext>
            </a:extLst>
          </p:cNvPr>
          <p:cNvSpPr txBox="1"/>
          <p:nvPr/>
        </p:nvSpPr>
        <p:spPr>
          <a:xfrm>
            <a:off x="6503158" y="-1097280"/>
            <a:ext cx="4862447" cy="7292807"/>
          </a:xfrm>
          <a:prstGeom prst="rect">
            <a:avLst/>
          </a:prstGeom>
        </p:spPr>
        <p:txBody>
          <a:bodyPr vert="horz" lIns="91440" tIns="45720" rIns="91440" bIns="45720" rtlCol="0" anchor="ctr">
            <a:normAutofit/>
          </a:bodyPr>
          <a:lstStyle/>
          <a:p>
            <a:pPr>
              <a:lnSpc>
                <a:spcPct val="90000"/>
              </a:lnSpc>
              <a:spcAft>
                <a:spcPts val="600"/>
              </a:spcAft>
            </a:pPr>
            <a:r>
              <a:rPr lang="en-US" sz="2000" kern="1200" dirty="0">
                <a:solidFill>
                  <a:srgbClr val="FF0000"/>
                </a:solidFill>
                <a:highlight>
                  <a:srgbClr val="FFFF00"/>
                </a:highlight>
                <a:latin typeface="+mn-lt"/>
                <a:ea typeface="+mn-ea"/>
                <a:cs typeface="+mn-cs"/>
              </a:rPr>
              <a:t>Definition: </a:t>
            </a:r>
          </a:p>
          <a:p>
            <a:pPr>
              <a:lnSpc>
                <a:spcPct val="90000"/>
              </a:lnSpc>
              <a:spcAft>
                <a:spcPts val="600"/>
              </a:spcAft>
            </a:pPr>
            <a:r>
              <a:rPr lang="en-US" sz="2000" kern="1200" dirty="0">
                <a:solidFill>
                  <a:srgbClr val="FF0000"/>
                </a:solidFill>
                <a:highlight>
                  <a:srgbClr val="FFFF00"/>
                </a:highlight>
                <a:latin typeface="+mn-lt"/>
                <a:ea typeface="+mn-ea"/>
                <a:cs typeface="+mn-cs"/>
              </a:rPr>
              <a:t>Student loan fraud is when someone falsifies information, abuses student aid, impersonates someone else, or participates in a scam in order to qualify for student aid. </a:t>
            </a:r>
          </a:p>
        </p:txBody>
      </p:sp>
      <p:sp>
        <p:nvSpPr>
          <p:cNvPr id="4" name="TextBox 3">
            <a:extLst>
              <a:ext uri="{FF2B5EF4-FFF2-40B4-BE49-F238E27FC236}">
                <a16:creationId xmlns:a16="http://schemas.microsoft.com/office/drawing/2014/main" id="{A62E3449-3138-6307-2520-2F3A2405AE2E}"/>
              </a:ext>
            </a:extLst>
          </p:cNvPr>
          <p:cNvSpPr txBox="1"/>
          <p:nvPr/>
        </p:nvSpPr>
        <p:spPr>
          <a:xfrm>
            <a:off x="6891689" y="5468293"/>
            <a:ext cx="3854774" cy="954107"/>
          </a:xfrm>
          <a:prstGeom prst="rect">
            <a:avLst/>
          </a:prstGeom>
          <a:noFill/>
        </p:spPr>
        <p:txBody>
          <a:bodyPr wrap="square" rtlCol="0">
            <a:spAutoFit/>
          </a:bodyPr>
          <a:lstStyle/>
          <a:p>
            <a:pPr>
              <a:spcAft>
                <a:spcPts val="600"/>
              </a:spcAft>
            </a:pPr>
            <a:r>
              <a:rPr kumimoji="0" lang="en-US" b="0" i="0" u="none" strike="noStrike" kern="0" cap="none" spc="0" normalizeH="0" baseline="0" noProof="0" dirty="0">
                <a:ln>
                  <a:noFill/>
                </a:ln>
                <a:solidFill>
                  <a:srgbClr val="FF0000"/>
                </a:solidFill>
                <a:effectLst/>
                <a:uLnTx/>
                <a:uFillTx/>
                <a:latin typeface="Arial"/>
                <a:cs typeface="Arial"/>
                <a:sym typeface="Arial"/>
              </a:rPr>
              <a:t>Paying off student loan debt can be overwhelming and daunting. Scammers prey on consumers with fraudulent offers to defer, lower, consolidate or eliminate debt.</a:t>
            </a:r>
            <a:endParaRPr lang="en-US" dirty="0">
              <a:solidFill>
                <a:srgbClr val="FF0000"/>
              </a:solidFill>
            </a:endParaRPr>
          </a:p>
        </p:txBody>
      </p:sp>
      <p:pic>
        <p:nvPicPr>
          <p:cNvPr id="6" name="Picture 5" descr="Person using credit card">
            <a:extLst>
              <a:ext uri="{FF2B5EF4-FFF2-40B4-BE49-F238E27FC236}">
                <a16:creationId xmlns:a16="http://schemas.microsoft.com/office/drawing/2014/main" id="{042E7174-D228-B25B-CC62-5E1E69FC363F}"/>
              </a:ext>
            </a:extLst>
          </p:cNvPr>
          <p:cNvPicPr>
            <a:picLocks noChangeAspect="1"/>
          </p:cNvPicPr>
          <p:nvPr/>
        </p:nvPicPr>
        <p:blipFill>
          <a:blip r:embed="rId3"/>
          <a:stretch>
            <a:fillRect/>
          </a:stretch>
        </p:blipFill>
        <p:spPr>
          <a:xfrm>
            <a:off x="-51424" y="3429000"/>
            <a:ext cx="5579440" cy="2766527"/>
          </a:xfrm>
          <a:prstGeom prst="rect">
            <a:avLst/>
          </a:prstGeom>
        </p:spPr>
      </p:pic>
      <mc:AlternateContent xmlns:mc="http://schemas.openxmlformats.org/markup-compatibility/2006" xmlns:p14="http://schemas.microsoft.com/office/powerpoint/2010/main">
        <mc:Choice Requires="p14">
          <p:contentPart p14:bwMode="auto" r:id="rId4">
            <p14:nvContentPartPr>
              <p14:cNvPr id="8" name="Ink 7">
                <a:extLst>
                  <a:ext uri="{FF2B5EF4-FFF2-40B4-BE49-F238E27FC236}">
                    <a16:creationId xmlns:a16="http://schemas.microsoft.com/office/drawing/2014/main" id="{56D95308-7F7A-D003-D649-F88AE358E8C2}"/>
                  </a:ext>
                </a:extLst>
              </p14:cNvPr>
              <p14:cNvContentPartPr/>
              <p14:nvPr/>
            </p14:nvContentPartPr>
            <p14:xfrm>
              <a:off x="5479303" y="936424"/>
              <a:ext cx="6364440" cy="3700800"/>
            </p14:xfrm>
          </p:contentPart>
        </mc:Choice>
        <mc:Fallback xmlns="">
          <p:pic>
            <p:nvPicPr>
              <p:cNvPr id="8" name="Ink 7">
                <a:extLst>
                  <a:ext uri="{FF2B5EF4-FFF2-40B4-BE49-F238E27FC236}">
                    <a16:creationId xmlns:a16="http://schemas.microsoft.com/office/drawing/2014/main" id="{56D95308-7F7A-D003-D649-F88AE358E8C2}"/>
                  </a:ext>
                </a:extLst>
              </p:cNvPr>
              <p:cNvPicPr/>
              <p:nvPr/>
            </p:nvPicPr>
            <p:blipFill>
              <a:blip r:embed="rId5"/>
              <a:stretch>
                <a:fillRect/>
              </a:stretch>
            </p:blipFill>
            <p:spPr>
              <a:xfrm>
                <a:off x="5474623" y="931744"/>
                <a:ext cx="6373080" cy="3709440"/>
              </a:xfrm>
              <a:prstGeom prst="rect">
                <a:avLst/>
              </a:prstGeom>
            </p:spPr>
          </p:pic>
        </mc:Fallback>
      </mc:AlternateContent>
    </p:spTree>
    <p:extLst>
      <p:ext uri="{BB962C8B-B14F-4D97-AF65-F5344CB8AC3E}">
        <p14:creationId xmlns:p14="http://schemas.microsoft.com/office/powerpoint/2010/main" val="34217212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Freeform: Shape 31">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Rectangle 26">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F2CD01-3237-3CC2-3265-F17042E5AD8F}"/>
              </a:ext>
            </a:extLst>
          </p:cNvPr>
          <p:cNvSpPr>
            <a:spLocks noGrp="1"/>
          </p:cNvSpPr>
          <p:nvPr>
            <p:ph type="title"/>
          </p:nvPr>
        </p:nvSpPr>
        <p:spPr>
          <a:xfrm>
            <a:off x="0" y="586855"/>
            <a:ext cx="3997950" cy="3387497"/>
          </a:xfrm>
        </p:spPr>
        <p:txBody>
          <a:bodyPr vert="horz" lIns="91440" tIns="45720" rIns="91440" bIns="45720" rtlCol="0" anchor="b">
            <a:normAutofit/>
          </a:bodyPr>
          <a:lstStyle/>
          <a:p>
            <a:pPr algn="r">
              <a:spcBef>
                <a:spcPct val="0"/>
              </a:spcBef>
              <a:buClrTx/>
              <a:buSzTx/>
              <a:defRPr/>
            </a:pPr>
            <a:r>
              <a:rPr kumimoji="0" lang="en-US" sz="3400" b="1" i="0" u="none" strike="noStrike" kern="1200" cap="none" spc="0" normalizeH="0" baseline="0" noProof="0" dirty="0">
                <a:ln>
                  <a:noFill/>
                </a:ln>
                <a:solidFill>
                  <a:srgbClr val="FFFFFF"/>
                </a:solidFill>
                <a:effectLst/>
                <a:uLnTx/>
                <a:uFillTx/>
                <a:latin typeface="+mj-lt"/>
                <a:ea typeface="+mj-ea"/>
                <a:cs typeface="+mj-cs"/>
              </a:rPr>
              <a:t>Did you know…there are cosigners for sale?</a:t>
            </a:r>
            <a:br>
              <a:rPr kumimoji="0" lang="en-US" sz="3400" b="1" i="0" u="none" strike="noStrike" kern="1200" cap="none" spc="0" normalizeH="0" baseline="0" noProof="0" dirty="0">
                <a:ln>
                  <a:noFill/>
                </a:ln>
                <a:solidFill>
                  <a:srgbClr val="FFFFFF"/>
                </a:solidFill>
                <a:effectLst/>
                <a:uLnTx/>
                <a:uFillTx/>
                <a:latin typeface="+mj-lt"/>
                <a:ea typeface="+mj-ea"/>
                <a:cs typeface="+mj-cs"/>
              </a:rPr>
            </a:br>
            <a:br>
              <a:rPr kumimoji="0" lang="en-US" sz="3400" b="1" i="0" u="none" strike="noStrike" kern="1200" cap="none" spc="0" normalizeH="0" baseline="0" noProof="0" dirty="0">
                <a:ln>
                  <a:noFill/>
                </a:ln>
                <a:solidFill>
                  <a:srgbClr val="FFFFFF"/>
                </a:solidFill>
                <a:effectLst/>
                <a:uLnTx/>
                <a:uFillTx/>
                <a:latin typeface="+mj-lt"/>
                <a:ea typeface="+mj-ea"/>
                <a:cs typeface="+mj-cs"/>
              </a:rPr>
            </a:br>
            <a:endParaRPr lang="en-US" sz="3400" kern="1200" dirty="0">
              <a:solidFill>
                <a:srgbClr val="FFFFFF"/>
              </a:solidFill>
              <a:latin typeface="+mj-lt"/>
              <a:ea typeface="+mj-ea"/>
              <a:cs typeface="+mj-cs"/>
            </a:endParaRPr>
          </a:p>
        </p:txBody>
      </p:sp>
      <p:sp>
        <p:nvSpPr>
          <p:cNvPr id="33" name="TextBox 32">
            <a:extLst>
              <a:ext uri="{FF2B5EF4-FFF2-40B4-BE49-F238E27FC236}">
                <a16:creationId xmlns:a16="http://schemas.microsoft.com/office/drawing/2014/main" id="{813ECB23-BC36-A8DD-105C-EC50BB480CFD}"/>
              </a:ext>
            </a:extLst>
          </p:cNvPr>
          <p:cNvSpPr txBox="1"/>
          <p:nvPr/>
        </p:nvSpPr>
        <p:spPr>
          <a:xfrm>
            <a:off x="4134811" y="649480"/>
            <a:ext cx="4019358" cy="5760373"/>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1300" b="1" kern="1200" dirty="0">
                <a:solidFill>
                  <a:schemeClr val="tx1"/>
                </a:solidFill>
                <a:latin typeface="+mn-lt"/>
                <a:ea typeface="+mn-ea"/>
                <a:cs typeface="+mn-cs"/>
              </a:rPr>
              <a:t>There are websites selling cosigner information</a:t>
            </a:r>
          </a:p>
          <a:p>
            <a:pPr marL="971550" lvl="1" indent="-228600">
              <a:lnSpc>
                <a:spcPct val="90000"/>
              </a:lnSpc>
              <a:spcAft>
                <a:spcPts val="600"/>
              </a:spcAft>
              <a:buFont typeface="Arial" panose="020B0604020202020204" pitchFamily="34" charset="0"/>
              <a:buChar char="•"/>
            </a:pPr>
            <a:r>
              <a:rPr lang="en-US" sz="1300" kern="1200" dirty="0">
                <a:solidFill>
                  <a:schemeClr val="tx1"/>
                </a:solidFill>
                <a:latin typeface="+mn-lt"/>
                <a:ea typeface="+mn-ea"/>
                <a:cs typeface="+mn-cs"/>
              </a:rPr>
              <a:t>These services may be scams; some sites</a:t>
            </a:r>
            <a:r>
              <a:rPr lang="en-US" sz="1300" b="0" i="0" u="none" strike="noStrike" kern="1200" baseline="0" dirty="0">
                <a:solidFill>
                  <a:schemeClr val="tx1"/>
                </a:solidFill>
                <a:latin typeface="+mn-lt"/>
                <a:ea typeface="+mn-ea"/>
                <a:cs typeface="+mn-cs"/>
              </a:rPr>
              <a:t> take the students’/consumers’ money and provide no service</a:t>
            </a:r>
            <a:endParaRPr lang="en-US" sz="1300" kern="1200" dirty="0">
              <a:solidFill>
                <a:schemeClr val="tx1"/>
              </a:solidFill>
              <a:latin typeface="+mn-lt"/>
              <a:ea typeface="+mn-ea"/>
              <a:cs typeface="+mn-cs"/>
            </a:endParaRPr>
          </a:p>
          <a:p>
            <a:pPr marL="971550" lvl="1" indent="-228600">
              <a:lnSpc>
                <a:spcPct val="90000"/>
              </a:lnSpc>
              <a:spcAft>
                <a:spcPts val="600"/>
              </a:spcAft>
              <a:buFont typeface="Arial" panose="020B0604020202020204" pitchFamily="34" charset="0"/>
              <a:buChar char="•"/>
            </a:pPr>
            <a:r>
              <a:rPr lang="en-US" sz="1300" kern="1200" dirty="0">
                <a:solidFill>
                  <a:schemeClr val="tx1"/>
                </a:solidFill>
                <a:latin typeface="+mn-lt"/>
                <a:ea typeface="+mn-ea"/>
                <a:cs typeface="+mn-cs"/>
              </a:rPr>
              <a:t>Even if it is legitimate, students may be charged thousands of dollars for a cosigner’s credentials</a:t>
            </a:r>
          </a:p>
          <a:p>
            <a:pPr marL="971550" lvl="1" indent="-228600">
              <a:lnSpc>
                <a:spcPct val="90000"/>
              </a:lnSpc>
              <a:spcAft>
                <a:spcPts val="600"/>
              </a:spcAft>
              <a:buFont typeface="Arial" panose="020B0604020202020204" pitchFamily="34" charset="0"/>
              <a:buChar char="•"/>
            </a:pPr>
            <a:r>
              <a:rPr lang="en-US" sz="1300" b="0" i="0" u="none" strike="noStrike" kern="1200" baseline="0" dirty="0">
                <a:solidFill>
                  <a:schemeClr val="tx1"/>
                </a:solidFill>
                <a:latin typeface="+mn-lt"/>
                <a:ea typeface="+mn-ea"/>
                <a:cs typeface="+mn-cs"/>
              </a:rPr>
              <a:t>These companies may sell consumer information to other companies or individuals     </a:t>
            </a:r>
          </a:p>
          <a:p>
            <a:pPr marL="971550" lvl="1" indent="-228600">
              <a:lnSpc>
                <a:spcPct val="90000"/>
              </a:lnSpc>
              <a:spcAft>
                <a:spcPts val="600"/>
              </a:spcAft>
              <a:buFont typeface="Arial" panose="020B0604020202020204" pitchFamily="34" charset="0"/>
              <a:buChar char="•"/>
            </a:pPr>
            <a:r>
              <a:rPr lang="en-US" sz="1300" b="0" i="0" u="none" strike="noStrike" kern="1200" baseline="0" dirty="0">
                <a:solidFill>
                  <a:schemeClr val="tx1"/>
                </a:solidFill>
                <a:latin typeface="+mn-lt"/>
                <a:ea typeface="+mn-ea"/>
                <a:cs typeface="+mn-cs"/>
              </a:rPr>
              <a:t>            	</a:t>
            </a:r>
          </a:p>
          <a:p>
            <a:pPr indent="-228600">
              <a:lnSpc>
                <a:spcPct val="90000"/>
              </a:lnSpc>
              <a:spcAft>
                <a:spcPts val="600"/>
              </a:spcAft>
              <a:buFont typeface="Arial" panose="020B0604020202020204" pitchFamily="34" charset="0"/>
              <a:buChar char="•"/>
            </a:pPr>
            <a:r>
              <a:rPr lang="en-US" sz="1300" b="1" kern="1200" dirty="0">
                <a:solidFill>
                  <a:schemeClr val="tx1"/>
                </a:solidFill>
                <a:latin typeface="+mn-lt"/>
                <a:ea typeface="+mn-ea"/>
                <a:cs typeface="+mn-cs"/>
              </a:rPr>
              <a:t>What are the impacts to you and your students?</a:t>
            </a:r>
          </a:p>
          <a:p>
            <a:pPr marL="971550" lvl="1" indent="-228600">
              <a:lnSpc>
                <a:spcPct val="90000"/>
              </a:lnSpc>
              <a:spcAft>
                <a:spcPts val="600"/>
              </a:spcAft>
              <a:buFont typeface="Arial" panose="020B0604020202020204" pitchFamily="34" charset="0"/>
              <a:buChar char="•"/>
            </a:pPr>
            <a:r>
              <a:rPr lang="en-US" sz="1300" kern="1200" dirty="0">
                <a:solidFill>
                  <a:schemeClr val="tx1"/>
                </a:solidFill>
                <a:latin typeface="+mn-lt"/>
                <a:ea typeface="+mn-ea"/>
                <a:cs typeface="+mn-cs"/>
              </a:rPr>
              <a:t>The use of these services by students may result in cosigner's information being used without their knowledge. </a:t>
            </a:r>
          </a:p>
          <a:p>
            <a:pPr marL="971550" lvl="1" indent="-228600">
              <a:lnSpc>
                <a:spcPct val="90000"/>
              </a:lnSpc>
              <a:spcAft>
                <a:spcPts val="600"/>
              </a:spcAft>
              <a:buFont typeface="Arial" panose="020B0604020202020204" pitchFamily="34" charset="0"/>
              <a:buChar char="•"/>
            </a:pPr>
            <a:r>
              <a:rPr lang="en-US" sz="1300" kern="1200" dirty="0">
                <a:solidFill>
                  <a:schemeClr val="tx1"/>
                </a:solidFill>
                <a:latin typeface="+mn-lt"/>
                <a:ea typeface="+mn-ea"/>
                <a:cs typeface="+mn-cs"/>
              </a:rPr>
              <a:t>Potential for increased loan defaults</a:t>
            </a:r>
          </a:p>
        </p:txBody>
      </p:sp>
      <p:pic>
        <p:nvPicPr>
          <p:cNvPr id="5" name="Graphic 4">
            <a:extLst>
              <a:ext uri="{FF2B5EF4-FFF2-40B4-BE49-F238E27FC236}">
                <a16:creationId xmlns:a16="http://schemas.microsoft.com/office/drawing/2014/main" id="{5F36E05F-582A-8C3B-11CA-3A823F23620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109502" y="1633662"/>
            <a:ext cx="3615776" cy="3602555"/>
          </a:xfrm>
          <a:prstGeom prst="rect">
            <a:avLst/>
          </a:prstGeom>
        </p:spPr>
      </p:pic>
      <mc:AlternateContent xmlns:mc="http://schemas.openxmlformats.org/markup-compatibility/2006" xmlns:p14="http://schemas.microsoft.com/office/powerpoint/2010/main">
        <mc:Choice Requires="p14">
          <p:contentPart p14:bwMode="auto" r:id="rId5">
            <p14:nvContentPartPr>
              <p14:cNvPr id="6" name="Ink 5">
                <a:extLst>
                  <a:ext uri="{FF2B5EF4-FFF2-40B4-BE49-F238E27FC236}">
                    <a16:creationId xmlns:a16="http://schemas.microsoft.com/office/drawing/2014/main" id="{7CB411ED-85D1-7A1E-BA87-5BDB1DC03BAC}"/>
                  </a:ext>
                </a:extLst>
              </p14:cNvPr>
              <p14:cNvContentPartPr/>
              <p14:nvPr/>
            </p14:nvContentPartPr>
            <p14:xfrm>
              <a:off x="5893303" y="2480265"/>
              <a:ext cx="360" cy="360"/>
            </p14:xfrm>
          </p:contentPart>
        </mc:Choice>
        <mc:Fallback xmlns="">
          <p:pic>
            <p:nvPicPr>
              <p:cNvPr id="6" name="Ink 5">
                <a:extLst>
                  <a:ext uri="{FF2B5EF4-FFF2-40B4-BE49-F238E27FC236}">
                    <a16:creationId xmlns:a16="http://schemas.microsoft.com/office/drawing/2014/main" id="{7CB411ED-85D1-7A1E-BA87-5BDB1DC03BAC}"/>
                  </a:ext>
                </a:extLst>
              </p:cNvPr>
              <p:cNvPicPr/>
              <p:nvPr/>
            </p:nvPicPr>
            <p:blipFill>
              <a:blip r:embed="rId6"/>
              <a:stretch>
                <a:fillRect/>
              </a:stretch>
            </p:blipFill>
            <p:spPr>
              <a:xfrm>
                <a:off x="5888983" y="2475945"/>
                <a:ext cx="9000" cy="9000"/>
              </a:xfrm>
              <a:prstGeom prst="rect">
                <a:avLst/>
              </a:prstGeom>
            </p:spPr>
          </p:pic>
        </mc:Fallback>
      </mc:AlternateContent>
      <p:grpSp>
        <p:nvGrpSpPr>
          <p:cNvPr id="9" name="Group 8">
            <a:extLst>
              <a:ext uri="{FF2B5EF4-FFF2-40B4-BE49-F238E27FC236}">
                <a16:creationId xmlns:a16="http://schemas.microsoft.com/office/drawing/2014/main" id="{B81C5A66-2BCF-AAAD-93A0-4CD7CB0C62E2}"/>
              </a:ext>
            </a:extLst>
          </p:cNvPr>
          <p:cNvGrpSpPr/>
          <p:nvPr/>
        </p:nvGrpSpPr>
        <p:grpSpPr>
          <a:xfrm>
            <a:off x="6463543" y="1910025"/>
            <a:ext cx="9720" cy="9360"/>
            <a:chOff x="6463543" y="1910025"/>
            <a:chExt cx="9720" cy="9360"/>
          </a:xfrm>
        </p:grpSpPr>
        <mc:AlternateContent xmlns:mc="http://schemas.openxmlformats.org/markup-compatibility/2006" xmlns:p14="http://schemas.microsoft.com/office/powerpoint/2010/main">
          <mc:Choice Requires="p14">
            <p:contentPart p14:bwMode="auto" r:id="rId7">
              <p14:nvContentPartPr>
                <p14:cNvPr id="7" name="Ink 6">
                  <a:extLst>
                    <a:ext uri="{FF2B5EF4-FFF2-40B4-BE49-F238E27FC236}">
                      <a16:creationId xmlns:a16="http://schemas.microsoft.com/office/drawing/2014/main" id="{28A611E6-B8AA-B507-0455-E2605315ACEC}"/>
                    </a:ext>
                  </a:extLst>
                </p14:cNvPr>
                <p14:cNvContentPartPr/>
                <p14:nvPr/>
              </p14:nvContentPartPr>
              <p14:xfrm>
                <a:off x="6472903" y="1919025"/>
                <a:ext cx="360" cy="360"/>
              </p14:xfrm>
            </p:contentPart>
          </mc:Choice>
          <mc:Fallback xmlns="">
            <p:pic>
              <p:nvPicPr>
                <p:cNvPr id="7" name="Ink 6">
                  <a:extLst>
                    <a:ext uri="{FF2B5EF4-FFF2-40B4-BE49-F238E27FC236}">
                      <a16:creationId xmlns:a16="http://schemas.microsoft.com/office/drawing/2014/main" id="{28A611E6-B8AA-B507-0455-E2605315ACEC}"/>
                    </a:ext>
                  </a:extLst>
                </p:cNvPr>
                <p:cNvPicPr/>
                <p:nvPr/>
              </p:nvPicPr>
              <p:blipFill>
                <a:blip r:embed="rId6"/>
                <a:stretch>
                  <a:fillRect/>
                </a:stretch>
              </p:blipFill>
              <p:spPr>
                <a:xfrm>
                  <a:off x="6468583" y="1914705"/>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Ink 7">
                  <a:extLst>
                    <a:ext uri="{FF2B5EF4-FFF2-40B4-BE49-F238E27FC236}">
                      <a16:creationId xmlns:a16="http://schemas.microsoft.com/office/drawing/2014/main" id="{F91E472F-1EEF-68D5-CC7E-1BA6861FFA86}"/>
                    </a:ext>
                  </a:extLst>
                </p14:cNvPr>
                <p14:cNvContentPartPr/>
                <p14:nvPr/>
              </p14:nvContentPartPr>
              <p14:xfrm>
                <a:off x="6463543" y="1910025"/>
                <a:ext cx="360" cy="360"/>
              </p14:xfrm>
            </p:contentPart>
          </mc:Choice>
          <mc:Fallback xmlns="">
            <p:pic>
              <p:nvPicPr>
                <p:cNvPr id="8" name="Ink 7">
                  <a:extLst>
                    <a:ext uri="{FF2B5EF4-FFF2-40B4-BE49-F238E27FC236}">
                      <a16:creationId xmlns:a16="http://schemas.microsoft.com/office/drawing/2014/main" id="{F91E472F-1EEF-68D5-CC7E-1BA6861FFA86}"/>
                    </a:ext>
                  </a:extLst>
                </p:cNvPr>
                <p:cNvPicPr/>
                <p:nvPr/>
              </p:nvPicPr>
              <p:blipFill>
                <a:blip r:embed="rId6"/>
                <a:stretch>
                  <a:fillRect/>
                </a:stretch>
              </p:blipFill>
              <p:spPr>
                <a:xfrm>
                  <a:off x="6459223" y="1905705"/>
                  <a:ext cx="9000" cy="9000"/>
                </a:xfrm>
                <a:prstGeom prst="rect">
                  <a:avLst/>
                </a:prstGeom>
              </p:spPr>
            </p:pic>
          </mc:Fallback>
        </mc:AlternateContent>
      </p:grpSp>
    </p:spTree>
    <p:extLst>
      <p:ext uri="{BB962C8B-B14F-4D97-AF65-F5344CB8AC3E}">
        <p14:creationId xmlns:p14="http://schemas.microsoft.com/office/powerpoint/2010/main" val="4123305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cxnSp>
        <p:nvCxnSpPr>
          <p:cNvPr id="96" name="Google Shape;96;p2"/>
          <p:cNvCxnSpPr/>
          <p:nvPr/>
        </p:nvCxnSpPr>
        <p:spPr>
          <a:xfrm>
            <a:off x="8105775" y="522898"/>
            <a:ext cx="4086225" cy="0"/>
          </a:xfrm>
          <a:prstGeom prst="straightConnector1">
            <a:avLst/>
          </a:prstGeom>
          <a:noFill/>
          <a:ln w="12700" cap="flat" cmpd="sng">
            <a:solidFill>
              <a:srgbClr val="0C3512"/>
            </a:solidFill>
            <a:prstDash val="solid"/>
            <a:miter lim="800000"/>
            <a:headEnd type="oval" w="med" len="med"/>
            <a:tailEnd type="none" w="sm" len="sm"/>
          </a:ln>
        </p:spPr>
      </p:cxnSp>
      <p:sp>
        <p:nvSpPr>
          <p:cNvPr id="97" name="Google Shape;97;p2"/>
          <p:cNvSpPr txBox="1"/>
          <p:nvPr/>
        </p:nvSpPr>
        <p:spPr>
          <a:xfrm>
            <a:off x="228600" y="369385"/>
            <a:ext cx="11734800" cy="775597"/>
          </a:xfrm>
          <a:prstGeom prst="rect">
            <a:avLst/>
          </a:prstGeom>
          <a:noFill/>
          <a:ln>
            <a:noFill/>
          </a:ln>
        </p:spPr>
        <p:txBody>
          <a:bodyPr spcFirstLastPara="1" wrap="square" lIns="0" tIns="0" rIns="0" bIns="0" anchor="t" anchorCtr="0">
            <a:spAutoFit/>
          </a:bodyPr>
          <a:lstStyle/>
          <a:p>
            <a:pPr marL="0" marR="0" lvl="0" indent="0" algn="ctr" rtl="0">
              <a:lnSpc>
                <a:spcPct val="90000"/>
              </a:lnSpc>
              <a:spcBef>
                <a:spcPts val="0"/>
              </a:spcBef>
              <a:spcAft>
                <a:spcPts val="0"/>
              </a:spcAft>
              <a:buClr>
                <a:srgbClr val="3F3F3F"/>
              </a:buClr>
              <a:buSzPts val="2800"/>
              <a:buFont typeface="Play"/>
              <a:buNone/>
            </a:pPr>
            <a:r>
              <a:rPr lang="en-US" sz="2800" b="1">
                <a:solidFill>
                  <a:srgbClr val="3F3F3F"/>
                </a:solidFill>
                <a:latin typeface="Play"/>
                <a:ea typeface="Play"/>
                <a:cs typeface="Play"/>
                <a:sym typeface="Play"/>
              </a:rPr>
              <a:t>Basics of Aid Fraud</a:t>
            </a:r>
            <a:br>
              <a:rPr lang="en-US" sz="2800">
                <a:solidFill>
                  <a:srgbClr val="3F3F3F"/>
                </a:solidFill>
                <a:latin typeface="Play"/>
                <a:ea typeface="Play"/>
                <a:cs typeface="Play"/>
                <a:sym typeface="Play"/>
              </a:rPr>
            </a:br>
            <a:endParaRPr sz="2800">
              <a:solidFill>
                <a:srgbClr val="3F3F3F"/>
              </a:solidFill>
              <a:latin typeface="Play"/>
              <a:ea typeface="Play"/>
              <a:cs typeface="Play"/>
              <a:sym typeface="Play"/>
            </a:endParaRPr>
          </a:p>
        </p:txBody>
      </p:sp>
      <p:cxnSp>
        <p:nvCxnSpPr>
          <p:cNvPr id="98" name="Google Shape;98;p2"/>
          <p:cNvCxnSpPr/>
          <p:nvPr/>
        </p:nvCxnSpPr>
        <p:spPr>
          <a:xfrm>
            <a:off x="0" y="522898"/>
            <a:ext cx="4086225" cy="0"/>
          </a:xfrm>
          <a:prstGeom prst="straightConnector1">
            <a:avLst/>
          </a:prstGeom>
          <a:noFill/>
          <a:ln w="12700" cap="flat" cmpd="sng">
            <a:solidFill>
              <a:srgbClr val="0C3512"/>
            </a:solidFill>
            <a:prstDash val="solid"/>
            <a:miter lim="800000"/>
            <a:headEnd type="none" w="sm" len="sm"/>
            <a:tailEnd type="oval" w="med" len="med"/>
          </a:ln>
        </p:spPr>
      </p:cxnSp>
      <p:sp>
        <p:nvSpPr>
          <p:cNvPr id="99" name="Google Shape;99;p2"/>
          <p:cNvSpPr/>
          <p:nvPr/>
        </p:nvSpPr>
        <p:spPr>
          <a:xfrm>
            <a:off x="634025" y="1410168"/>
            <a:ext cx="3249074" cy="354969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400" b="1" i="0">
                <a:solidFill>
                  <a:srgbClr val="3A3A3A"/>
                </a:solidFill>
                <a:latin typeface="Arial"/>
                <a:ea typeface="Arial"/>
                <a:cs typeface="Arial"/>
                <a:sym typeface="Arial"/>
              </a:rPr>
              <a:t>Student Aid Fraud</a:t>
            </a:r>
            <a:endParaRPr/>
          </a:p>
          <a:p>
            <a:pPr marL="0" marR="0" lvl="0" indent="0" algn="l" rtl="0">
              <a:spcBef>
                <a:spcPts val="800"/>
              </a:spcBef>
              <a:spcAft>
                <a:spcPts val="0"/>
              </a:spcAft>
              <a:buNone/>
            </a:pPr>
            <a:r>
              <a:rPr lang="en-US" sz="2000">
                <a:solidFill>
                  <a:srgbClr val="3A3A3A"/>
                </a:solidFill>
                <a:latin typeface="Arial"/>
                <a:ea typeface="Arial"/>
                <a:cs typeface="Arial"/>
                <a:sym typeface="Arial"/>
              </a:rPr>
              <a:t>Umbrella term to describe</a:t>
            </a:r>
            <a:r>
              <a:rPr lang="en-US" sz="2000" b="0" i="0">
                <a:solidFill>
                  <a:srgbClr val="3A3A3A"/>
                </a:solidFill>
                <a:latin typeface="Arial"/>
                <a:ea typeface="Arial"/>
                <a:cs typeface="Arial"/>
                <a:sym typeface="Arial"/>
              </a:rPr>
              <a:t> fraud activities with the purpose of obtaining and exploiting student aid.</a:t>
            </a:r>
            <a:endParaRPr/>
          </a:p>
          <a:p>
            <a:pPr marL="0" marR="0" lvl="0" indent="0" algn="l" rtl="0">
              <a:spcBef>
                <a:spcPts val="0"/>
              </a:spcBef>
              <a:spcAft>
                <a:spcPts val="0"/>
              </a:spcAft>
              <a:buNone/>
            </a:pPr>
            <a:endParaRPr sz="2000">
              <a:solidFill>
                <a:srgbClr val="3A3A3A"/>
              </a:solidFill>
              <a:latin typeface="Arial"/>
              <a:ea typeface="Arial"/>
              <a:cs typeface="Arial"/>
              <a:sym typeface="Arial"/>
            </a:endParaRPr>
          </a:p>
          <a:p>
            <a:pPr marL="0" marR="0" lvl="0" indent="0" algn="l" rtl="0">
              <a:spcBef>
                <a:spcPts val="0"/>
              </a:spcBef>
              <a:spcAft>
                <a:spcPts val="0"/>
              </a:spcAft>
              <a:buNone/>
            </a:pPr>
            <a:r>
              <a:rPr lang="en-US" sz="2000" b="0" i="0">
                <a:solidFill>
                  <a:srgbClr val="3A3A3A"/>
                </a:solidFill>
                <a:latin typeface="Arial"/>
                <a:ea typeface="Arial"/>
                <a:cs typeface="Arial"/>
                <a:sym typeface="Arial"/>
              </a:rPr>
              <a:t>Examples include:</a:t>
            </a:r>
            <a:endParaRPr/>
          </a:p>
          <a:p>
            <a:pPr marL="285750" marR="0" lvl="0" indent="-285750" algn="l" rtl="0">
              <a:spcBef>
                <a:spcPts val="0"/>
              </a:spcBef>
              <a:spcAft>
                <a:spcPts val="0"/>
              </a:spcAft>
              <a:buClr>
                <a:srgbClr val="3A3A3A"/>
              </a:buClr>
              <a:buSzPts val="2000"/>
              <a:buFont typeface="Arial"/>
              <a:buChar char="•"/>
            </a:pPr>
            <a:r>
              <a:rPr lang="en-US" sz="2000">
                <a:solidFill>
                  <a:srgbClr val="3A3A3A"/>
                </a:solidFill>
                <a:latin typeface="Arial"/>
                <a:ea typeface="Arial"/>
                <a:cs typeface="Arial"/>
                <a:sym typeface="Arial"/>
              </a:rPr>
              <a:t>Fraudulently obtaining aid</a:t>
            </a:r>
            <a:endParaRPr/>
          </a:p>
          <a:p>
            <a:pPr marL="285750" marR="0" lvl="0" indent="-285750" algn="l" rtl="0">
              <a:spcBef>
                <a:spcPts val="0"/>
              </a:spcBef>
              <a:spcAft>
                <a:spcPts val="0"/>
              </a:spcAft>
              <a:buClr>
                <a:srgbClr val="3A3A3A"/>
              </a:buClr>
              <a:buSzPts val="2000"/>
              <a:buFont typeface="Arial"/>
              <a:buChar char="•"/>
            </a:pPr>
            <a:r>
              <a:rPr lang="en-US" sz="2000">
                <a:solidFill>
                  <a:srgbClr val="3A3A3A"/>
                </a:solidFill>
                <a:latin typeface="Arial"/>
                <a:ea typeface="Arial"/>
                <a:cs typeface="Arial"/>
                <a:sym typeface="Arial"/>
              </a:rPr>
              <a:t>F</a:t>
            </a:r>
            <a:r>
              <a:rPr lang="en-US" sz="2000" b="0" i="0">
                <a:solidFill>
                  <a:srgbClr val="3A3A3A"/>
                </a:solidFill>
                <a:latin typeface="Arial"/>
                <a:ea typeface="Arial"/>
                <a:cs typeface="Arial"/>
                <a:sym typeface="Arial"/>
              </a:rPr>
              <a:t>acilitating fraudulent loans</a:t>
            </a:r>
            <a:endParaRPr/>
          </a:p>
          <a:p>
            <a:pPr marL="285750" marR="0" lvl="0" indent="-285750" algn="l" rtl="0">
              <a:spcBef>
                <a:spcPts val="0"/>
              </a:spcBef>
              <a:spcAft>
                <a:spcPts val="0"/>
              </a:spcAft>
              <a:buClr>
                <a:srgbClr val="3A3A3A"/>
              </a:buClr>
              <a:buSzPts val="2000"/>
              <a:buFont typeface="Arial"/>
              <a:buChar char="•"/>
            </a:pPr>
            <a:r>
              <a:rPr lang="en-US" sz="2000">
                <a:solidFill>
                  <a:srgbClr val="3A3A3A"/>
                </a:solidFill>
                <a:latin typeface="Arial"/>
                <a:ea typeface="Arial"/>
                <a:cs typeface="Arial"/>
                <a:sym typeface="Arial"/>
              </a:rPr>
              <a:t>E</a:t>
            </a:r>
            <a:r>
              <a:rPr lang="en-US" sz="2000" b="0" i="0">
                <a:solidFill>
                  <a:srgbClr val="3A3A3A"/>
                </a:solidFill>
                <a:latin typeface="Arial"/>
                <a:ea typeface="Arial"/>
                <a:cs typeface="Arial"/>
                <a:sym typeface="Arial"/>
              </a:rPr>
              <a:t>ducational debt relief scams</a:t>
            </a:r>
            <a:endParaRPr sz="2000" i="0">
              <a:solidFill>
                <a:srgbClr val="3A3A3A"/>
              </a:solidFill>
              <a:latin typeface="Arial"/>
              <a:ea typeface="Arial"/>
              <a:cs typeface="Arial"/>
              <a:sym typeface="Arial"/>
            </a:endParaRPr>
          </a:p>
        </p:txBody>
      </p:sp>
      <p:sp>
        <p:nvSpPr>
          <p:cNvPr id="100" name="Google Shape;100;p2"/>
          <p:cNvSpPr/>
          <p:nvPr/>
        </p:nvSpPr>
        <p:spPr>
          <a:xfrm>
            <a:off x="4403945" y="1451394"/>
            <a:ext cx="3384108" cy="198515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400" b="1" i="0">
                <a:solidFill>
                  <a:srgbClr val="3A3A3A"/>
                </a:solidFill>
                <a:latin typeface="Arial"/>
                <a:ea typeface="Arial"/>
                <a:cs typeface="Arial"/>
                <a:sym typeface="Arial"/>
              </a:rPr>
              <a:t>Fraud Ring</a:t>
            </a:r>
            <a:endParaRPr/>
          </a:p>
          <a:p>
            <a:pPr marL="0" marR="0" lvl="0" indent="0" algn="l" rtl="0">
              <a:spcBef>
                <a:spcPts val="600"/>
              </a:spcBef>
              <a:spcAft>
                <a:spcPts val="0"/>
              </a:spcAft>
              <a:buNone/>
            </a:pPr>
            <a:r>
              <a:rPr lang="en-US" sz="2000" b="0" i="0">
                <a:solidFill>
                  <a:srgbClr val="3A3A3A"/>
                </a:solidFill>
                <a:latin typeface="Arial"/>
                <a:ea typeface="Arial"/>
                <a:cs typeface="Arial"/>
                <a:sym typeface="Arial"/>
              </a:rPr>
              <a:t>A criminal group, often loosely affiliated, </a:t>
            </a:r>
            <a:r>
              <a:rPr lang="en-US" sz="2000" i="0">
                <a:solidFill>
                  <a:srgbClr val="3A3A3A"/>
                </a:solidFill>
                <a:latin typeface="Arial"/>
                <a:ea typeface="Arial"/>
                <a:cs typeface="Arial"/>
                <a:sym typeface="Arial"/>
              </a:rPr>
              <a:t>who seek to exploit distance education programs to get their hands on Federal student aid award balances. </a:t>
            </a:r>
            <a:r>
              <a:rPr lang="en-US" sz="2000" b="0" i="0">
                <a:solidFill>
                  <a:srgbClr val="3A3A3A"/>
                </a:solidFill>
                <a:latin typeface="Arial"/>
                <a:ea typeface="Arial"/>
                <a:cs typeface="Arial"/>
                <a:sym typeface="Arial"/>
              </a:rPr>
              <a:t> </a:t>
            </a:r>
            <a:endParaRPr sz="2000" i="0">
              <a:solidFill>
                <a:srgbClr val="3A3A3A"/>
              </a:solidFill>
              <a:latin typeface="Arial"/>
              <a:ea typeface="Arial"/>
              <a:cs typeface="Arial"/>
              <a:sym typeface="Arial"/>
            </a:endParaRPr>
          </a:p>
        </p:txBody>
      </p:sp>
      <p:sp>
        <p:nvSpPr>
          <p:cNvPr id="101" name="Google Shape;101;p2"/>
          <p:cNvSpPr/>
          <p:nvPr/>
        </p:nvSpPr>
        <p:spPr>
          <a:xfrm>
            <a:off x="8379455" y="1410168"/>
            <a:ext cx="3470837" cy="383181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400" b="1" i="0">
                <a:solidFill>
                  <a:srgbClr val="3A3A3A"/>
                </a:solidFill>
                <a:latin typeface="Arial"/>
                <a:ea typeface="Arial"/>
                <a:cs typeface="Arial"/>
                <a:sym typeface="Arial"/>
              </a:rPr>
              <a:t>“Straw” or “Ghost” Student</a:t>
            </a:r>
            <a:endParaRPr/>
          </a:p>
          <a:p>
            <a:pPr marL="0" marR="0" lvl="0" indent="0" algn="l" rtl="0">
              <a:spcBef>
                <a:spcPts val="800"/>
              </a:spcBef>
              <a:spcAft>
                <a:spcPts val="0"/>
              </a:spcAft>
              <a:buNone/>
            </a:pPr>
            <a:r>
              <a:rPr lang="en-US" sz="2000" b="0" i="0">
                <a:solidFill>
                  <a:srgbClr val="3A3A3A"/>
                </a:solidFill>
                <a:latin typeface="Arial"/>
                <a:ea typeface="Arial"/>
                <a:cs typeface="Arial"/>
                <a:sym typeface="Arial"/>
              </a:rPr>
              <a:t>A student profile found in fraud activities, which may either be a willing participant or someone whose identity has been stolen. </a:t>
            </a:r>
            <a:endParaRPr/>
          </a:p>
          <a:p>
            <a:pPr marL="0" marR="0" lvl="0" indent="0" algn="l" rtl="0">
              <a:spcBef>
                <a:spcPts val="0"/>
              </a:spcBef>
              <a:spcAft>
                <a:spcPts val="0"/>
              </a:spcAft>
              <a:buNone/>
            </a:pPr>
            <a:endParaRPr sz="2000" b="0" i="0">
              <a:solidFill>
                <a:srgbClr val="3A3A3A"/>
              </a:solidFill>
              <a:latin typeface="Arial"/>
              <a:ea typeface="Arial"/>
              <a:cs typeface="Arial"/>
              <a:sym typeface="Arial"/>
            </a:endParaRPr>
          </a:p>
          <a:p>
            <a:pPr marL="0" marR="0" lvl="0" indent="0" algn="l" rtl="0">
              <a:spcBef>
                <a:spcPts val="0"/>
              </a:spcBef>
              <a:spcAft>
                <a:spcPts val="0"/>
              </a:spcAft>
              <a:buNone/>
            </a:pPr>
            <a:r>
              <a:rPr lang="en-US" sz="2000" b="0" i="0">
                <a:solidFill>
                  <a:srgbClr val="3A3A3A"/>
                </a:solidFill>
                <a:latin typeface="Arial"/>
                <a:ea typeface="Arial"/>
                <a:cs typeface="Arial"/>
                <a:sym typeface="Arial"/>
              </a:rPr>
              <a:t>Often Pell eligible, receive refunds or credit balances, have 0 approved transfer credits, and never attend classes or stop attending once their refund has been received. </a:t>
            </a:r>
            <a:endParaRPr sz="2000" i="0">
              <a:solidFill>
                <a:srgbClr val="3A3A3A"/>
              </a:solidFill>
              <a:latin typeface="Arial"/>
              <a:ea typeface="Arial"/>
              <a:cs typeface="Arial"/>
              <a:sym typeface="Arial"/>
            </a:endParaRPr>
          </a:p>
        </p:txBody>
      </p:sp>
      <p:grpSp>
        <p:nvGrpSpPr>
          <p:cNvPr id="102" name="Google Shape;102;p2"/>
          <p:cNvGrpSpPr/>
          <p:nvPr/>
        </p:nvGrpSpPr>
        <p:grpSpPr>
          <a:xfrm>
            <a:off x="4128988" y="4007988"/>
            <a:ext cx="3934022" cy="1398618"/>
            <a:chOff x="3536828" y="2296212"/>
            <a:chExt cx="4413449" cy="1593858"/>
          </a:xfrm>
        </p:grpSpPr>
        <p:sp>
          <p:nvSpPr>
            <p:cNvPr id="103" name="Google Shape;103;p2"/>
            <p:cNvSpPr/>
            <p:nvPr/>
          </p:nvSpPr>
          <p:spPr>
            <a:xfrm>
              <a:off x="3536828" y="2296212"/>
              <a:ext cx="1593858" cy="1593858"/>
            </a:xfrm>
            <a:prstGeom prst="donut">
              <a:avLst>
                <a:gd name="adj" fmla="val 12255"/>
              </a:avLst>
            </a:prstGeom>
            <a:solidFill>
              <a:srgbClr val="12501B">
                <a:alpha val="8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104" name="Google Shape;104;p2"/>
            <p:cNvSpPr/>
            <p:nvPr/>
          </p:nvSpPr>
          <p:spPr>
            <a:xfrm>
              <a:off x="4946623" y="2296212"/>
              <a:ext cx="1593858" cy="1593858"/>
            </a:xfrm>
            <a:prstGeom prst="donut">
              <a:avLst>
                <a:gd name="adj" fmla="val 12255"/>
              </a:avLst>
            </a:prstGeom>
            <a:solidFill>
              <a:srgbClr val="0B769F">
                <a:alpha val="8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105" name="Google Shape;105;p2"/>
            <p:cNvSpPr/>
            <p:nvPr/>
          </p:nvSpPr>
          <p:spPr>
            <a:xfrm>
              <a:off x="6356419" y="2296212"/>
              <a:ext cx="1593858" cy="1593858"/>
            </a:xfrm>
            <a:prstGeom prst="donut">
              <a:avLst>
                <a:gd name="adj" fmla="val 12255"/>
              </a:avLst>
            </a:prstGeom>
            <a:solidFill>
              <a:srgbClr val="12501B">
                <a:alpha val="8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pic>
          <p:nvPicPr>
            <p:cNvPr id="106" name="Google Shape;106;p2" descr="Detective male with solid fill"/>
            <p:cNvPicPr preferRelativeResize="0"/>
            <p:nvPr/>
          </p:nvPicPr>
          <p:blipFill rotWithShape="1">
            <a:blip r:embed="rId3">
              <a:alphaModFix/>
            </a:blip>
            <a:srcRect/>
            <a:stretch/>
          </p:blipFill>
          <p:spPr>
            <a:xfrm>
              <a:off x="5495443" y="2751643"/>
              <a:ext cx="600557" cy="600557"/>
            </a:xfrm>
            <a:prstGeom prst="rect">
              <a:avLst/>
            </a:prstGeom>
            <a:noFill/>
            <a:ln>
              <a:noFill/>
            </a:ln>
          </p:spPr>
        </p:pic>
        <p:pic>
          <p:nvPicPr>
            <p:cNvPr id="107" name="Google Shape;107;p2" descr="Unlock with solid fill"/>
            <p:cNvPicPr preferRelativeResize="0"/>
            <p:nvPr/>
          </p:nvPicPr>
          <p:blipFill rotWithShape="1">
            <a:blip r:embed="rId4">
              <a:alphaModFix/>
            </a:blip>
            <a:srcRect/>
            <a:stretch/>
          </p:blipFill>
          <p:spPr>
            <a:xfrm>
              <a:off x="4069706" y="2828568"/>
              <a:ext cx="528102" cy="528102"/>
            </a:xfrm>
            <a:prstGeom prst="rect">
              <a:avLst/>
            </a:prstGeom>
            <a:noFill/>
            <a:ln>
              <a:noFill/>
            </a:ln>
          </p:spPr>
        </p:pic>
        <p:pic>
          <p:nvPicPr>
            <p:cNvPr id="108" name="Google Shape;108;p2" descr="Graduation cap with solid fill"/>
            <p:cNvPicPr preferRelativeResize="0"/>
            <p:nvPr/>
          </p:nvPicPr>
          <p:blipFill rotWithShape="1">
            <a:blip r:embed="rId5">
              <a:alphaModFix/>
            </a:blip>
            <a:srcRect/>
            <a:stretch/>
          </p:blipFill>
          <p:spPr>
            <a:xfrm>
              <a:off x="6895490" y="2805405"/>
              <a:ext cx="543070" cy="543070"/>
            </a:xfrm>
            <a:prstGeom prst="rect">
              <a:avLst/>
            </a:prstGeom>
            <a:noFill/>
            <a:ln>
              <a:noFill/>
            </a:ln>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cxnSp>
        <p:nvCxnSpPr>
          <p:cNvPr id="114" name="Google Shape;114;p3"/>
          <p:cNvCxnSpPr/>
          <p:nvPr/>
        </p:nvCxnSpPr>
        <p:spPr>
          <a:xfrm>
            <a:off x="8105775" y="522898"/>
            <a:ext cx="4086225" cy="0"/>
          </a:xfrm>
          <a:prstGeom prst="straightConnector1">
            <a:avLst/>
          </a:prstGeom>
          <a:noFill/>
          <a:ln w="12700" cap="flat" cmpd="sng">
            <a:solidFill>
              <a:srgbClr val="0C3512"/>
            </a:solidFill>
            <a:prstDash val="solid"/>
            <a:miter lim="800000"/>
            <a:headEnd type="oval" w="med" len="med"/>
            <a:tailEnd type="none" w="sm" len="sm"/>
          </a:ln>
        </p:spPr>
      </p:cxnSp>
      <p:sp>
        <p:nvSpPr>
          <p:cNvPr id="115" name="Google Shape;115;p3"/>
          <p:cNvSpPr txBox="1"/>
          <p:nvPr/>
        </p:nvSpPr>
        <p:spPr>
          <a:xfrm>
            <a:off x="228600" y="369385"/>
            <a:ext cx="11734800" cy="775597"/>
          </a:xfrm>
          <a:prstGeom prst="rect">
            <a:avLst/>
          </a:prstGeom>
          <a:noFill/>
          <a:ln>
            <a:noFill/>
          </a:ln>
        </p:spPr>
        <p:txBody>
          <a:bodyPr spcFirstLastPara="1" wrap="square" lIns="0" tIns="0" rIns="0" bIns="0" anchor="t" anchorCtr="0">
            <a:spAutoFit/>
          </a:bodyPr>
          <a:lstStyle/>
          <a:p>
            <a:pPr marL="0" marR="0" lvl="0" indent="0" algn="ctr" rtl="0">
              <a:lnSpc>
                <a:spcPct val="90000"/>
              </a:lnSpc>
              <a:spcBef>
                <a:spcPts val="0"/>
              </a:spcBef>
              <a:spcAft>
                <a:spcPts val="0"/>
              </a:spcAft>
              <a:buClr>
                <a:srgbClr val="3F3F3F"/>
              </a:buClr>
              <a:buSzPts val="2800"/>
              <a:buFont typeface="Play"/>
              <a:buNone/>
            </a:pPr>
            <a:r>
              <a:rPr lang="en-US" sz="2800" b="1">
                <a:solidFill>
                  <a:srgbClr val="3F3F3F"/>
                </a:solidFill>
                <a:latin typeface="Play"/>
                <a:ea typeface="Play"/>
                <a:cs typeface="Play"/>
                <a:sym typeface="Play"/>
              </a:rPr>
              <a:t>Basics of Aid Fraud</a:t>
            </a:r>
            <a:br>
              <a:rPr lang="en-US" sz="2800">
                <a:solidFill>
                  <a:srgbClr val="3F3F3F"/>
                </a:solidFill>
                <a:latin typeface="Play"/>
                <a:ea typeface="Play"/>
                <a:cs typeface="Play"/>
                <a:sym typeface="Play"/>
              </a:rPr>
            </a:br>
            <a:endParaRPr sz="2800">
              <a:solidFill>
                <a:srgbClr val="3F3F3F"/>
              </a:solidFill>
              <a:latin typeface="Play"/>
              <a:ea typeface="Play"/>
              <a:cs typeface="Play"/>
              <a:sym typeface="Play"/>
            </a:endParaRPr>
          </a:p>
        </p:txBody>
      </p:sp>
      <p:cxnSp>
        <p:nvCxnSpPr>
          <p:cNvPr id="116" name="Google Shape;116;p3"/>
          <p:cNvCxnSpPr/>
          <p:nvPr/>
        </p:nvCxnSpPr>
        <p:spPr>
          <a:xfrm>
            <a:off x="0" y="522898"/>
            <a:ext cx="4086225" cy="0"/>
          </a:xfrm>
          <a:prstGeom prst="straightConnector1">
            <a:avLst/>
          </a:prstGeom>
          <a:noFill/>
          <a:ln w="12700" cap="flat" cmpd="sng">
            <a:solidFill>
              <a:srgbClr val="0C3512"/>
            </a:solidFill>
            <a:prstDash val="solid"/>
            <a:miter lim="800000"/>
            <a:headEnd type="none" w="sm" len="sm"/>
            <a:tailEnd type="oval" w="med" len="med"/>
          </a:ln>
        </p:spPr>
      </p:cxnSp>
      <p:sp>
        <p:nvSpPr>
          <p:cNvPr id="117" name="Google Shape;117;p3"/>
          <p:cNvSpPr/>
          <p:nvPr/>
        </p:nvSpPr>
        <p:spPr>
          <a:xfrm>
            <a:off x="656792" y="1359202"/>
            <a:ext cx="2686275" cy="413959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400" b="1" u="none" strike="noStrike">
                <a:solidFill>
                  <a:srgbClr val="3A3A3A"/>
                </a:solidFill>
                <a:latin typeface="Arial"/>
                <a:ea typeface="Arial"/>
                <a:cs typeface="Arial"/>
                <a:sym typeface="Arial"/>
              </a:rPr>
              <a:t>Identity Fraud</a:t>
            </a:r>
            <a:endParaRPr/>
          </a:p>
          <a:p>
            <a:pPr marL="0" marR="0" lvl="0" indent="0" algn="l" rtl="0">
              <a:spcBef>
                <a:spcPts val="600"/>
              </a:spcBef>
              <a:spcAft>
                <a:spcPts val="0"/>
              </a:spcAft>
              <a:buNone/>
            </a:pPr>
            <a:r>
              <a:rPr lang="en-US" sz="2000" b="0" u="none" strike="noStrike">
                <a:solidFill>
                  <a:srgbClr val="3A3A3A"/>
                </a:solidFill>
                <a:latin typeface="Arial"/>
                <a:ea typeface="Arial"/>
                <a:cs typeface="Arial"/>
                <a:sym typeface="Arial"/>
              </a:rPr>
              <a:t>A crime that involves using someone else’s personal information, typically without their consent and for personal financial gain.</a:t>
            </a:r>
            <a:endParaRPr/>
          </a:p>
          <a:p>
            <a:pPr marL="0" marR="0" lvl="0" indent="0" algn="l" rtl="0">
              <a:spcBef>
                <a:spcPts val="0"/>
              </a:spcBef>
              <a:spcAft>
                <a:spcPts val="0"/>
              </a:spcAft>
              <a:buNone/>
            </a:pPr>
            <a:endParaRPr sz="2000">
              <a:solidFill>
                <a:srgbClr val="3A3A3A"/>
              </a:solidFill>
              <a:latin typeface="Arial"/>
              <a:ea typeface="Arial"/>
              <a:cs typeface="Arial"/>
              <a:sym typeface="Arial"/>
            </a:endParaRPr>
          </a:p>
          <a:p>
            <a:pPr marL="0" marR="0" lvl="0" indent="0" algn="l" rtl="0">
              <a:spcBef>
                <a:spcPts val="0"/>
              </a:spcBef>
              <a:spcAft>
                <a:spcPts val="0"/>
              </a:spcAft>
              <a:buNone/>
            </a:pPr>
            <a:r>
              <a:rPr lang="en-US" sz="2000" b="0" u="none" strike="noStrike">
                <a:solidFill>
                  <a:srgbClr val="3A3A3A"/>
                </a:solidFill>
                <a:latin typeface="Arial"/>
                <a:ea typeface="Arial"/>
                <a:cs typeface="Arial"/>
                <a:sym typeface="Arial"/>
              </a:rPr>
              <a:t>In some cases, identity fraud may also involve using a fake identity that does not correspond to a real person. </a:t>
            </a:r>
            <a:endParaRPr sz="2000" b="1" u="none" strike="noStrike">
              <a:solidFill>
                <a:srgbClr val="3A3A3A"/>
              </a:solidFill>
              <a:latin typeface="Arial"/>
              <a:ea typeface="Arial"/>
              <a:cs typeface="Arial"/>
              <a:sym typeface="Arial"/>
            </a:endParaRPr>
          </a:p>
        </p:txBody>
      </p:sp>
      <p:sp>
        <p:nvSpPr>
          <p:cNvPr id="118" name="Google Shape;118;p3"/>
          <p:cNvSpPr/>
          <p:nvPr/>
        </p:nvSpPr>
        <p:spPr>
          <a:xfrm>
            <a:off x="8848935" y="1359202"/>
            <a:ext cx="3080959" cy="383181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400" b="1" u="none" strike="noStrike">
                <a:solidFill>
                  <a:srgbClr val="0A1D30"/>
                </a:solidFill>
                <a:latin typeface="Arial"/>
                <a:ea typeface="Arial"/>
                <a:cs typeface="Arial"/>
                <a:sym typeface="Arial"/>
              </a:rPr>
              <a:t>Consignor Fraud</a:t>
            </a:r>
            <a:endParaRPr/>
          </a:p>
          <a:p>
            <a:pPr marL="0" marR="0" lvl="0" indent="0" algn="l" rtl="0">
              <a:spcBef>
                <a:spcPts val="800"/>
              </a:spcBef>
              <a:spcAft>
                <a:spcPts val="0"/>
              </a:spcAft>
              <a:buNone/>
            </a:pPr>
            <a:r>
              <a:rPr lang="en-US" sz="2000" u="none" strike="noStrike">
                <a:solidFill>
                  <a:srgbClr val="0A1D30"/>
                </a:solidFill>
                <a:latin typeface="Arial"/>
                <a:ea typeface="Arial"/>
                <a:cs typeface="Arial"/>
                <a:sym typeface="Arial"/>
              </a:rPr>
              <a:t>A form of student aid fraud where consignors are sold to students, often international students or vulnerable populations, to secure loans they wouldn't qualify for. </a:t>
            </a:r>
            <a:endParaRPr/>
          </a:p>
          <a:p>
            <a:pPr marL="0" marR="0" lvl="0" indent="0" algn="l" rtl="0">
              <a:spcBef>
                <a:spcPts val="0"/>
              </a:spcBef>
              <a:spcAft>
                <a:spcPts val="0"/>
              </a:spcAft>
              <a:buNone/>
            </a:pPr>
            <a:endParaRPr sz="2000">
              <a:solidFill>
                <a:srgbClr val="0A1D30"/>
              </a:solidFill>
              <a:latin typeface="Arial"/>
              <a:ea typeface="Arial"/>
              <a:cs typeface="Arial"/>
              <a:sym typeface="Arial"/>
            </a:endParaRPr>
          </a:p>
          <a:p>
            <a:pPr marL="0" marR="0" lvl="0" indent="0" algn="l" rtl="0">
              <a:spcBef>
                <a:spcPts val="0"/>
              </a:spcBef>
              <a:spcAft>
                <a:spcPts val="0"/>
              </a:spcAft>
              <a:buNone/>
            </a:pPr>
            <a:r>
              <a:rPr lang="en-US" sz="2000" u="none" strike="noStrike">
                <a:solidFill>
                  <a:srgbClr val="0A1D30"/>
                </a:solidFill>
                <a:latin typeface="Arial"/>
                <a:ea typeface="Arial"/>
                <a:cs typeface="Arial"/>
                <a:sym typeface="Arial"/>
              </a:rPr>
              <a:t>Providers typically charge a fee and may use identity theft to supply consignor information.</a:t>
            </a:r>
            <a:endParaRPr/>
          </a:p>
        </p:txBody>
      </p:sp>
      <p:sp>
        <p:nvSpPr>
          <p:cNvPr id="119" name="Google Shape;119;p3"/>
          <p:cNvSpPr/>
          <p:nvPr/>
        </p:nvSpPr>
        <p:spPr>
          <a:xfrm>
            <a:off x="3996960" y="1144982"/>
            <a:ext cx="4441212" cy="2893100"/>
          </a:xfrm>
          <a:prstGeom prst="rect">
            <a:avLst/>
          </a:prstGeom>
          <a:noFill/>
          <a:ln>
            <a:noFill/>
          </a:ln>
        </p:spPr>
        <p:txBody>
          <a:bodyPr spcFirstLastPara="1" wrap="square" lIns="0" tIns="0" rIns="0" bIns="0" anchor="t" anchorCtr="0">
            <a:spAutoFit/>
          </a:bodyPr>
          <a:lstStyle/>
          <a:p>
            <a:pPr marL="0" marR="0" lvl="0" indent="0" algn="l" rtl="0">
              <a:lnSpc>
                <a:spcPct val="200000"/>
              </a:lnSpc>
              <a:spcBef>
                <a:spcPts val="0"/>
              </a:spcBef>
              <a:spcAft>
                <a:spcPts val="0"/>
              </a:spcAft>
              <a:buNone/>
            </a:pPr>
            <a:r>
              <a:rPr lang="en-US" sz="2400" b="1" u="none" strike="noStrike">
                <a:solidFill>
                  <a:srgbClr val="0A1D30"/>
                </a:solidFill>
                <a:latin typeface="Arial"/>
                <a:ea typeface="Arial"/>
                <a:cs typeface="Arial"/>
                <a:sym typeface="Arial"/>
              </a:rPr>
              <a:t>Document Falsification</a:t>
            </a:r>
            <a:endParaRPr/>
          </a:p>
          <a:p>
            <a:pPr marL="0" marR="0" lvl="0" indent="0" algn="l" rtl="0">
              <a:spcBef>
                <a:spcPts val="0"/>
              </a:spcBef>
              <a:spcAft>
                <a:spcPts val="0"/>
              </a:spcAft>
              <a:buNone/>
            </a:pPr>
            <a:r>
              <a:rPr lang="en-US" sz="2000" b="0" u="none" strike="noStrike">
                <a:solidFill>
                  <a:srgbClr val="0A1D30"/>
                </a:solidFill>
                <a:latin typeface="Arial"/>
                <a:ea typeface="Arial"/>
                <a:cs typeface="Arial"/>
                <a:sym typeface="Arial"/>
              </a:rPr>
              <a:t>Different forms of document falsification may be apparent in student aid fraud including falsification of identity documents, financial forms, admissions data, financial aid applications, and loan documents. In some cases, AI may be used to create falsified documents. </a:t>
            </a:r>
            <a:endParaRPr sz="2000">
              <a:solidFill>
                <a:srgbClr val="0A1D30"/>
              </a:solidFill>
              <a:latin typeface="Arial"/>
              <a:ea typeface="Arial"/>
              <a:cs typeface="Arial"/>
              <a:sym typeface="Arial"/>
            </a:endParaRPr>
          </a:p>
        </p:txBody>
      </p:sp>
      <p:grpSp>
        <p:nvGrpSpPr>
          <p:cNvPr id="120" name="Google Shape;120;p3"/>
          <p:cNvGrpSpPr/>
          <p:nvPr/>
        </p:nvGrpSpPr>
        <p:grpSpPr>
          <a:xfrm>
            <a:off x="4086226" y="4534588"/>
            <a:ext cx="4019550" cy="1425538"/>
            <a:chOff x="4241725" y="3501330"/>
            <a:chExt cx="4413449" cy="1593858"/>
          </a:xfrm>
        </p:grpSpPr>
        <p:sp>
          <p:nvSpPr>
            <p:cNvPr id="121" name="Google Shape;121;p3"/>
            <p:cNvSpPr/>
            <p:nvPr/>
          </p:nvSpPr>
          <p:spPr>
            <a:xfrm>
              <a:off x="4241725" y="3501330"/>
              <a:ext cx="1593858" cy="1593858"/>
            </a:xfrm>
            <a:prstGeom prst="donut">
              <a:avLst>
                <a:gd name="adj" fmla="val 12255"/>
              </a:avLst>
            </a:prstGeom>
            <a:solidFill>
              <a:srgbClr val="0B769F">
                <a:alpha val="8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122" name="Google Shape;122;p3"/>
            <p:cNvSpPr/>
            <p:nvPr/>
          </p:nvSpPr>
          <p:spPr>
            <a:xfrm>
              <a:off x="5651521" y="3501330"/>
              <a:ext cx="1593858" cy="1593858"/>
            </a:xfrm>
            <a:prstGeom prst="donut">
              <a:avLst>
                <a:gd name="adj" fmla="val 12255"/>
              </a:avLst>
            </a:prstGeom>
            <a:solidFill>
              <a:srgbClr val="12501B">
                <a:alpha val="8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123" name="Google Shape;123;p3"/>
            <p:cNvSpPr/>
            <p:nvPr/>
          </p:nvSpPr>
          <p:spPr>
            <a:xfrm>
              <a:off x="7061316" y="3501330"/>
              <a:ext cx="1593858" cy="1593858"/>
            </a:xfrm>
            <a:prstGeom prst="donut">
              <a:avLst>
                <a:gd name="adj" fmla="val 12255"/>
              </a:avLst>
            </a:prstGeom>
            <a:solidFill>
              <a:srgbClr val="0B769F">
                <a:alpha val="8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124" name="Google Shape;124;p3" descr="Icon of magnifying glass to represent search. "/>
            <p:cNvSpPr/>
            <p:nvPr/>
          </p:nvSpPr>
          <p:spPr>
            <a:xfrm>
              <a:off x="6257227" y="4108092"/>
              <a:ext cx="382447" cy="380334"/>
            </a:xfrm>
            <a:custGeom>
              <a:avLst/>
              <a:gdLst/>
              <a:ahLst/>
              <a:cxnLst/>
              <a:rect l="l" t="t" r="r" b="b"/>
              <a:pathLst>
                <a:path w="902" h="901" extrusionOk="0">
                  <a:moveTo>
                    <a:pt x="320" y="580"/>
                  </a:moveTo>
                  <a:lnTo>
                    <a:pt x="307" y="580"/>
                  </a:lnTo>
                  <a:lnTo>
                    <a:pt x="294" y="579"/>
                  </a:lnTo>
                  <a:lnTo>
                    <a:pt x="281" y="577"/>
                  </a:lnTo>
                  <a:lnTo>
                    <a:pt x="268" y="575"/>
                  </a:lnTo>
                  <a:lnTo>
                    <a:pt x="256" y="572"/>
                  </a:lnTo>
                  <a:lnTo>
                    <a:pt x="243" y="569"/>
                  </a:lnTo>
                  <a:lnTo>
                    <a:pt x="231" y="564"/>
                  </a:lnTo>
                  <a:lnTo>
                    <a:pt x="219" y="560"/>
                  </a:lnTo>
                  <a:lnTo>
                    <a:pt x="207" y="555"/>
                  </a:lnTo>
                  <a:lnTo>
                    <a:pt x="197" y="549"/>
                  </a:lnTo>
                  <a:lnTo>
                    <a:pt x="186" y="543"/>
                  </a:lnTo>
                  <a:lnTo>
                    <a:pt x="175" y="535"/>
                  </a:lnTo>
                  <a:lnTo>
                    <a:pt x="164" y="529"/>
                  </a:lnTo>
                  <a:lnTo>
                    <a:pt x="155" y="520"/>
                  </a:lnTo>
                  <a:lnTo>
                    <a:pt x="145" y="513"/>
                  </a:lnTo>
                  <a:lnTo>
                    <a:pt x="136" y="504"/>
                  </a:lnTo>
                  <a:lnTo>
                    <a:pt x="128" y="495"/>
                  </a:lnTo>
                  <a:lnTo>
                    <a:pt x="119" y="486"/>
                  </a:lnTo>
                  <a:lnTo>
                    <a:pt x="112" y="475"/>
                  </a:lnTo>
                  <a:lnTo>
                    <a:pt x="104" y="466"/>
                  </a:lnTo>
                  <a:lnTo>
                    <a:pt x="98" y="455"/>
                  </a:lnTo>
                  <a:lnTo>
                    <a:pt x="91" y="444"/>
                  </a:lnTo>
                  <a:lnTo>
                    <a:pt x="86" y="432"/>
                  </a:lnTo>
                  <a:lnTo>
                    <a:pt x="81" y="422"/>
                  </a:lnTo>
                  <a:lnTo>
                    <a:pt x="76" y="410"/>
                  </a:lnTo>
                  <a:lnTo>
                    <a:pt x="72" y="397"/>
                  </a:lnTo>
                  <a:lnTo>
                    <a:pt x="69" y="385"/>
                  </a:lnTo>
                  <a:lnTo>
                    <a:pt x="66" y="372"/>
                  </a:lnTo>
                  <a:lnTo>
                    <a:pt x="64" y="360"/>
                  </a:lnTo>
                  <a:lnTo>
                    <a:pt x="61" y="347"/>
                  </a:lnTo>
                  <a:lnTo>
                    <a:pt x="60" y="334"/>
                  </a:lnTo>
                  <a:lnTo>
                    <a:pt x="60" y="320"/>
                  </a:lnTo>
                  <a:lnTo>
                    <a:pt x="60" y="307"/>
                  </a:lnTo>
                  <a:lnTo>
                    <a:pt x="61" y="294"/>
                  </a:lnTo>
                  <a:lnTo>
                    <a:pt x="64" y="281"/>
                  </a:lnTo>
                  <a:lnTo>
                    <a:pt x="66" y="268"/>
                  </a:lnTo>
                  <a:lnTo>
                    <a:pt x="69" y="256"/>
                  </a:lnTo>
                  <a:lnTo>
                    <a:pt x="72" y="243"/>
                  </a:lnTo>
                  <a:lnTo>
                    <a:pt x="76" y="231"/>
                  </a:lnTo>
                  <a:lnTo>
                    <a:pt x="81" y="219"/>
                  </a:lnTo>
                  <a:lnTo>
                    <a:pt x="86" y="207"/>
                  </a:lnTo>
                  <a:lnTo>
                    <a:pt x="91" y="197"/>
                  </a:lnTo>
                  <a:lnTo>
                    <a:pt x="98" y="186"/>
                  </a:lnTo>
                  <a:lnTo>
                    <a:pt x="104" y="175"/>
                  </a:lnTo>
                  <a:lnTo>
                    <a:pt x="112" y="164"/>
                  </a:lnTo>
                  <a:lnTo>
                    <a:pt x="119" y="155"/>
                  </a:lnTo>
                  <a:lnTo>
                    <a:pt x="128" y="145"/>
                  </a:lnTo>
                  <a:lnTo>
                    <a:pt x="136" y="137"/>
                  </a:lnTo>
                  <a:lnTo>
                    <a:pt x="145" y="128"/>
                  </a:lnTo>
                  <a:lnTo>
                    <a:pt x="155" y="119"/>
                  </a:lnTo>
                  <a:lnTo>
                    <a:pt x="164" y="112"/>
                  </a:lnTo>
                  <a:lnTo>
                    <a:pt x="175" y="104"/>
                  </a:lnTo>
                  <a:lnTo>
                    <a:pt x="186" y="98"/>
                  </a:lnTo>
                  <a:lnTo>
                    <a:pt x="197" y="92"/>
                  </a:lnTo>
                  <a:lnTo>
                    <a:pt x="207" y="86"/>
                  </a:lnTo>
                  <a:lnTo>
                    <a:pt x="219" y="81"/>
                  </a:lnTo>
                  <a:lnTo>
                    <a:pt x="231" y="77"/>
                  </a:lnTo>
                  <a:lnTo>
                    <a:pt x="243" y="72"/>
                  </a:lnTo>
                  <a:lnTo>
                    <a:pt x="256" y="69"/>
                  </a:lnTo>
                  <a:lnTo>
                    <a:pt x="268" y="66"/>
                  </a:lnTo>
                  <a:lnTo>
                    <a:pt x="281" y="64"/>
                  </a:lnTo>
                  <a:lnTo>
                    <a:pt x="294" y="61"/>
                  </a:lnTo>
                  <a:lnTo>
                    <a:pt x="307" y="60"/>
                  </a:lnTo>
                  <a:lnTo>
                    <a:pt x="320" y="60"/>
                  </a:lnTo>
                  <a:lnTo>
                    <a:pt x="334" y="60"/>
                  </a:lnTo>
                  <a:lnTo>
                    <a:pt x="347" y="61"/>
                  </a:lnTo>
                  <a:lnTo>
                    <a:pt x="360" y="64"/>
                  </a:lnTo>
                  <a:lnTo>
                    <a:pt x="372" y="66"/>
                  </a:lnTo>
                  <a:lnTo>
                    <a:pt x="385" y="69"/>
                  </a:lnTo>
                  <a:lnTo>
                    <a:pt x="397" y="72"/>
                  </a:lnTo>
                  <a:lnTo>
                    <a:pt x="410" y="77"/>
                  </a:lnTo>
                  <a:lnTo>
                    <a:pt x="422" y="81"/>
                  </a:lnTo>
                  <a:lnTo>
                    <a:pt x="432" y="86"/>
                  </a:lnTo>
                  <a:lnTo>
                    <a:pt x="444" y="92"/>
                  </a:lnTo>
                  <a:lnTo>
                    <a:pt x="455" y="98"/>
                  </a:lnTo>
                  <a:lnTo>
                    <a:pt x="466" y="104"/>
                  </a:lnTo>
                  <a:lnTo>
                    <a:pt x="475" y="112"/>
                  </a:lnTo>
                  <a:lnTo>
                    <a:pt x="486" y="119"/>
                  </a:lnTo>
                  <a:lnTo>
                    <a:pt x="495" y="128"/>
                  </a:lnTo>
                  <a:lnTo>
                    <a:pt x="504" y="137"/>
                  </a:lnTo>
                  <a:lnTo>
                    <a:pt x="513" y="145"/>
                  </a:lnTo>
                  <a:lnTo>
                    <a:pt x="522" y="155"/>
                  </a:lnTo>
                  <a:lnTo>
                    <a:pt x="529" y="164"/>
                  </a:lnTo>
                  <a:lnTo>
                    <a:pt x="537" y="175"/>
                  </a:lnTo>
                  <a:lnTo>
                    <a:pt x="543" y="186"/>
                  </a:lnTo>
                  <a:lnTo>
                    <a:pt x="549" y="197"/>
                  </a:lnTo>
                  <a:lnTo>
                    <a:pt x="555" y="207"/>
                  </a:lnTo>
                  <a:lnTo>
                    <a:pt x="560" y="219"/>
                  </a:lnTo>
                  <a:lnTo>
                    <a:pt x="564" y="231"/>
                  </a:lnTo>
                  <a:lnTo>
                    <a:pt x="569" y="243"/>
                  </a:lnTo>
                  <a:lnTo>
                    <a:pt x="572" y="256"/>
                  </a:lnTo>
                  <a:lnTo>
                    <a:pt x="575" y="268"/>
                  </a:lnTo>
                  <a:lnTo>
                    <a:pt x="577" y="281"/>
                  </a:lnTo>
                  <a:lnTo>
                    <a:pt x="579" y="294"/>
                  </a:lnTo>
                  <a:lnTo>
                    <a:pt x="580" y="307"/>
                  </a:lnTo>
                  <a:lnTo>
                    <a:pt x="580" y="320"/>
                  </a:lnTo>
                  <a:lnTo>
                    <a:pt x="580" y="334"/>
                  </a:lnTo>
                  <a:lnTo>
                    <a:pt x="579" y="347"/>
                  </a:lnTo>
                  <a:lnTo>
                    <a:pt x="577" y="360"/>
                  </a:lnTo>
                  <a:lnTo>
                    <a:pt x="575" y="372"/>
                  </a:lnTo>
                  <a:lnTo>
                    <a:pt x="572" y="385"/>
                  </a:lnTo>
                  <a:lnTo>
                    <a:pt x="569" y="397"/>
                  </a:lnTo>
                  <a:lnTo>
                    <a:pt x="564" y="410"/>
                  </a:lnTo>
                  <a:lnTo>
                    <a:pt x="560" y="422"/>
                  </a:lnTo>
                  <a:lnTo>
                    <a:pt x="555" y="432"/>
                  </a:lnTo>
                  <a:lnTo>
                    <a:pt x="549" y="444"/>
                  </a:lnTo>
                  <a:lnTo>
                    <a:pt x="543" y="455"/>
                  </a:lnTo>
                  <a:lnTo>
                    <a:pt x="537" y="466"/>
                  </a:lnTo>
                  <a:lnTo>
                    <a:pt x="529" y="475"/>
                  </a:lnTo>
                  <a:lnTo>
                    <a:pt x="522" y="486"/>
                  </a:lnTo>
                  <a:lnTo>
                    <a:pt x="513" y="495"/>
                  </a:lnTo>
                  <a:lnTo>
                    <a:pt x="504" y="504"/>
                  </a:lnTo>
                  <a:lnTo>
                    <a:pt x="495" y="513"/>
                  </a:lnTo>
                  <a:lnTo>
                    <a:pt x="486" y="520"/>
                  </a:lnTo>
                  <a:lnTo>
                    <a:pt x="475" y="529"/>
                  </a:lnTo>
                  <a:lnTo>
                    <a:pt x="466" y="535"/>
                  </a:lnTo>
                  <a:lnTo>
                    <a:pt x="455" y="543"/>
                  </a:lnTo>
                  <a:lnTo>
                    <a:pt x="444" y="549"/>
                  </a:lnTo>
                  <a:lnTo>
                    <a:pt x="432" y="555"/>
                  </a:lnTo>
                  <a:lnTo>
                    <a:pt x="422" y="560"/>
                  </a:lnTo>
                  <a:lnTo>
                    <a:pt x="410" y="564"/>
                  </a:lnTo>
                  <a:lnTo>
                    <a:pt x="397" y="569"/>
                  </a:lnTo>
                  <a:lnTo>
                    <a:pt x="385" y="572"/>
                  </a:lnTo>
                  <a:lnTo>
                    <a:pt x="372" y="575"/>
                  </a:lnTo>
                  <a:lnTo>
                    <a:pt x="360" y="577"/>
                  </a:lnTo>
                  <a:lnTo>
                    <a:pt x="347" y="579"/>
                  </a:lnTo>
                  <a:lnTo>
                    <a:pt x="334" y="580"/>
                  </a:lnTo>
                  <a:lnTo>
                    <a:pt x="320" y="580"/>
                  </a:lnTo>
                  <a:lnTo>
                    <a:pt x="320" y="580"/>
                  </a:lnTo>
                  <a:close/>
                  <a:moveTo>
                    <a:pt x="893" y="851"/>
                  </a:moveTo>
                  <a:lnTo>
                    <a:pt x="567" y="525"/>
                  </a:lnTo>
                  <a:lnTo>
                    <a:pt x="575" y="514"/>
                  </a:lnTo>
                  <a:lnTo>
                    <a:pt x="584" y="503"/>
                  </a:lnTo>
                  <a:lnTo>
                    <a:pt x="591" y="491"/>
                  </a:lnTo>
                  <a:lnTo>
                    <a:pt x="598" y="480"/>
                  </a:lnTo>
                  <a:lnTo>
                    <a:pt x="604" y="468"/>
                  </a:lnTo>
                  <a:lnTo>
                    <a:pt x="611" y="456"/>
                  </a:lnTo>
                  <a:lnTo>
                    <a:pt x="616" y="443"/>
                  </a:lnTo>
                  <a:lnTo>
                    <a:pt x="621" y="430"/>
                  </a:lnTo>
                  <a:lnTo>
                    <a:pt x="626" y="417"/>
                  </a:lnTo>
                  <a:lnTo>
                    <a:pt x="630" y="405"/>
                  </a:lnTo>
                  <a:lnTo>
                    <a:pt x="633" y="391"/>
                  </a:lnTo>
                  <a:lnTo>
                    <a:pt x="635" y="377"/>
                  </a:lnTo>
                  <a:lnTo>
                    <a:pt x="637" y="363"/>
                  </a:lnTo>
                  <a:lnTo>
                    <a:pt x="639" y="349"/>
                  </a:lnTo>
                  <a:lnTo>
                    <a:pt x="641" y="335"/>
                  </a:lnTo>
                  <a:lnTo>
                    <a:pt x="641" y="320"/>
                  </a:lnTo>
                  <a:lnTo>
                    <a:pt x="641" y="304"/>
                  </a:lnTo>
                  <a:lnTo>
                    <a:pt x="638" y="288"/>
                  </a:lnTo>
                  <a:lnTo>
                    <a:pt x="637" y="272"/>
                  </a:lnTo>
                  <a:lnTo>
                    <a:pt x="634" y="256"/>
                  </a:lnTo>
                  <a:lnTo>
                    <a:pt x="631" y="241"/>
                  </a:lnTo>
                  <a:lnTo>
                    <a:pt x="627" y="226"/>
                  </a:lnTo>
                  <a:lnTo>
                    <a:pt x="621" y="211"/>
                  </a:lnTo>
                  <a:lnTo>
                    <a:pt x="616" y="196"/>
                  </a:lnTo>
                  <a:lnTo>
                    <a:pt x="609" y="182"/>
                  </a:lnTo>
                  <a:lnTo>
                    <a:pt x="602" y="168"/>
                  </a:lnTo>
                  <a:lnTo>
                    <a:pt x="594" y="155"/>
                  </a:lnTo>
                  <a:lnTo>
                    <a:pt x="586" y="142"/>
                  </a:lnTo>
                  <a:lnTo>
                    <a:pt x="577" y="129"/>
                  </a:lnTo>
                  <a:lnTo>
                    <a:pt x="568" y="117"/>
                  </a:lnTo>
                  <a:lnTo>
                    <a:pt x="557" y="105"/>
                  </a:lnTo>
                  <a:lnTo>
                    <a:pt x="546" y="94"/>
                  </a:lnTo>
                  <a:lnTo>
                    <a:pt x="535" y="83"/>
                  </a:lnTo>
                  <a:lnTo>
                    <a:pt x="524" y="73"/>
                  </a:lnTo>
                  <a:lnTo>
                    <a:pt x="512" y="64"/>
                  </a:lnTo>
                  <a:lnTo>
                    <a:pt x="499" y="55"/>
                  </a:lnTo>
                  <a:lnTo>
                    <a:pt x="486" y="46"/>
                  </a:lnTo>
                  <a:lnTo>
                    <a:pt x="473" y="39"/>
                  </a:lnTo>
                  <a:lnTo>
                    <a:pt x="459" y="31"/>
                  </a:lnTo>
                  <a:lnTo>
                    <a:pt x="445" y="25"/>
                  </a:lnTo>
                  <a:lnTo>
                    <a:pt x="430" y="20"/>
                  </a:lnTo>
                  <a:lnTo>
                    <a:pt x="415" y="14"/>
                  </a:lnTo>
                  <a:lnTo>
                    <a:pt x="400" y="10"/>
                  </a:lnTo>
                  <a:lnTo>
                    <a:pt x="385" y="7"/>
                  </a:lnTo>
                  <a:lnTo>
                    <a:pt x="369" y="4"/>
                  </a:lnTo>
                  <a:lnTo>
                    <a:pt x="353" y="1"/>
                  </a:lnTo>
                  <a:lnTo>
                    <a:pt x="337" y="0"/>
                  </a:lnTo>
                  <a:lnTo>
                    <a:pt x="320" y="0"/>
                  </a:lnTo>
                  <a:lnTo>
                    <a:pt x="304" y="0"/>
                  </a:lnTo>
                  <a:lnTo>
                    <a:pt x="288" y="1"/>
                  </a:lnTo>
                  <a:lnTo>
                    <a:pt x="272" y="4"/>
                  </a:lnTo>
                  <a:lnTo>
                    <a:pt x="256" y="7"/>
                  </a:lnTo>
                  <a:lnTo>
                    <a:pt x="241" y="10"/>
                  </a:lnTo>
                  <a:lnTo>
                    <a:pt x="225" y="14"/>
                  </a:lnTo>
                  <a:lnTo>
                    <a:pt x="210" y="20"/>
                  </a:lnTo>
                  <a:lnTo>
                    <a:pt x="195" y="25"/>
                  </a:lnTo>
                  <a:lnTo>
                    <a:pt x="182" y="31"/>
                  </a:lnTo>
                  <a:lnTo>
                    <a:pt x="168" y="39"/>
                  </a:lnTo>
                  <a:lnTo>
                    <a:pt x="155" y="46"/>
                  </a:lnTo>
                  <a:lnTo>
                    <a:pt x="142" y="55"/>
                  </a:lnTo>
                  <a:lnTo>
                    <a:pt x="129" y="64"/>
                  </a:lnTo>
                  <a:lnTo>
                    <a:pt x="117" y="73"/>
                  </a:lnTo>
                  <a:lnTo>
                    <a:pt x="105" y="83"/>
                  </a:lnTo>
                  <a:lnTo>
                    <a:pt x="94" y="94"/>
                  </a:lnTo>
                  <a:lnTo>
                    <a:pt x="84" y="105"/>
                  </a:lnTo>
                  <a:lnTo>
                    <a:pt x="73" y="117"/>
                  </a:lnTo>
                  <a:lnTo>
                    <a:pt x="64" y="129"/>
                  </a:lnTo>
                  <a:lnTo>
                    <a:pt x="55" y="142"/>
                  </a:lnTo>
                  <a:lnTo>
                    <a:pt x="46" y="155"/>
                  </a:lnTo>
                  <a:lnTo>
                    <a:pt x="39" y="168"/>
                  </a:lnTo>
                  <a:lnTo>
                    <a:pt x="31" y="182"/>
                  </a:lnTo>
                  <a:lnTo>
                    <a:pt x="25" y="196"/>
                  </a:lnTo>
                  <a:lnTo>
                    <a:pt x="20" y="211"/>
                  </a:lnTo>
                  <a:lnTo>
                    <a:pt x="14" y="226"/>
                  </a:lnTo>
                  <a:lnTo>
                    <a:pt x="10" y="241"/>
                  </a:lnTo>
                  <a:lnTo>
                    <a:pt x="7" y="256"/>
                  </a:lnTo>
                  <a:lnTo>
                    <a:pt x="3" y="272"/>
                  </a:lnTo>
                  <a:lnTo>
                    <a:pt x="1" y="288"/>
                  </a:lnTo>
                  <a:lnTo>
                    <a:pt x="0" y="304"/>
                  </a:lnTo>
                  <a:lnTo>
                    <a:pt x="0" y="320"/>
                  </a:lnTo>
                  <a:lnTo>
                    <a:pt x="0" y="337"/>
                  </a:lnTo>
                  <a:lnTo>
                    <a:pt x="1" y="353"/>
                  </a:lnTo>
                  <a:lnTo>
                    <a:pt x="3" y="369"/>
                  </a:lnTo>
                  <a:lnTo>
                    <a:pt x="7" y="385"/>
                  </a:lnTo>
                  <a:lnTo>
                    <a:pt x="10" y="400"/>
                  </a:lnTo>
                  <a:lnTo>
                    <a:pt x="14" y="415"/>
                  </a:lnTo>
                  <a:lnTo>
                    <a:pt x="20" y="430"/>
                  </a:lnTo>
                  <a:lnTo>
                    <a:pt x="25" y="445"/>
                  </a:lnTo>
                  <a:lnTo>
                    <a:pt x="31" y="459"/>
                  </a:lnTo>
                  <a:lnTo>
                    <a:pt x="39" y="473"/>
                  </a:lnTo>
                  <a:lnTo>
                    <a:pt x="46" y="486"/>
                  </a:lnTo>
                  <a:lnTo>
                    <a:pt x="55" y="499"/>
                  </a:lnTo>
                  <a:lnTo>
                    <a:pt x="64" y="512"/>
                  </a:lnTo>
                  <a:lnTo>
                    <a:pt x="73" y="524"/>
                  </a:lnTo>
                  <a:lnTo>
                    <a:pt x="84" y="535"/>
                  </a:lnTo>
                  <a:lnTo>
                    <a:pt x="94" y="546"/>
                  </a:lnTo>
                  <a:lnTo>
                    <a:pt x="105" y="557"/>
                  </a:lnTo>
                  <a:lnTo>
                    <a:pt x="117" y="568"/>
                  </a:lnTo>
                  <a:lnTo>
                    <a:pt x="129" y="577"/>
                  </a:lnTo>
                  <a:lnTo>
                    <a:pt x="142" y="586"/>
                  </a:lnTo>
                  <a:lnTo>
                    <a:pt x="155" y="594"/>
                  </a:lnTo>
                  <a:lnTo>
                    <a:pt x="168" y="602"/>
                  </a:lnTo>
                  <a:lnTo>
                    <a:pt x="182" y="608"/>
                  </a:lnTo>
                  <a:lnTo>
                    <a:pt x="195" y="615"/>
                  </a:lnTo>
                  <a:lnTo>
                    <a:pt x="210" y="621"/>
                  </a:lnTo>
                  <a:lnTo>
                    <a:pt x="225" y="627"/>
                  </a:lnTo>
                  <a:lnTo>
                    <a:pt x="241" y="631"/>
                  </a:lnTo>
                  <a:lnTo>
                    <a:pt x="256" y="634"/>
                  </a:lnTo>
                  <a:lnTo>
                    <a:pt x="272" y="637"/>
                  </a:lnTo>
                  <a:lnTo>
                    <a:pt x="288" y="638"/>
                  </a:lnTo>
                  <a:lnTo>
                    <a:pt x="304" y="641"/>
                  </a:lnTo>
                  <a:lnTo>
                    <a:pt x="320" y="641"/>
                  </a:lnTo>
                  <a:lnTo>
                    <a:pt x="335" y="641"/>
                  </a:lnTo>
                  <a:lnTo>
                    <a:pt x="349" y="639"/>
                  </a:lnTo>
                  <a:lnTo>
                    <a:pt x="363" y="637"/>
                  </a:lnTo>
                  <a:lnTo>
                    <a:pt x="377" y="635"/>
                  </a:lnTo>
                  <a:lnTo>
                    <a:pt x="391" y="633"/>
                  </a:lnTo>
                  <a:lnTo>
                    <a:pt x="405" y="630"/>
                  </a:lnTo>
                  <a:lnTo>
                    <a:pt x="417" y="625"/>
                  </a:lnTo>
                  <a:lnTo>
                    <a:pt x="430" y="621"/>
                  </a:lnTo>
                  <a:lnTo>
                    <a:pt x="443" y="616"/>
                  </a:lnTo>
                  <a:lnTo>
                    <a:pt x="456" y="610"/>
                  </a:lnTo>
                  <a:lnTo>
                    <a:pt x="468" y="604"/>
                  </a:lnTo>
                  <a:lnTo>
                    <a:pt x="480" y="598"/>
                  </a:lnTo>
                  <a:lnTo>
                    <a:pt x="491" y="591"/>
                  </a:lnTo>
                  <a:lnTo>
                    <a:pt x="503" y="584"/>
                  </a:lnTo>
                  <a:lnTo>
                    <a:pt x="514" y="575"/>
                  </a:lnTo>
                  <a:lnTo>
                    <a:pt x="525" y="567"/>
                  </a:lnTo>
                  <a:lnTo>
                    <a:pt x="851" y="892"/>
                  </a:lnTo>
                  <a:lnTo>
                    <a:pt x="855" y="897"/>
                  </a:lnTo>
                  <a:lnTo>
                    <a:pt x="860" y="899"/>
                  </a:lnTo>
                  <a:lnTo>
                    <a:pt x="866" y="901"/>
                  </a:lnTo>
                  <a:lnTo>
                    <a:pt x="871" y="901"/>
                  </a:lnTo>
                  <a:lnTo>
                    <a:pt x="878" y="901"/>
                  </a:lnTo>
                  <a:lnTo>
                    <a:pt x="883" y="899"/>
                  </a:lnTo>
                  <a:lnTo>
                    <a:pt x="888" y="897"/>
                  </a:lnTo>
                  <a:lnTo>
                    <a:pt x="893" y="892"/>
                  </a:lnTo>
                  <a:lnTo>
                    <a:pt x="897" y="888"/>
                  </a:lnTo>
                  <a:lnTo>
                    <a:pt x="899" y="883"/>
                  </a:lnTo>
                  <a:lnTo>
                    <a:pt x="901" y="877"/>
                  </a:lnTo>
                  <a:lnTo>
                    <a:pt x="902" y="871"/>
                  </a:lnTo>
                  <a:lnTo>
                    <a:pt x="901" y="866"/>
                  </a:lnTo>
                  <a:lnTo>
                    <a:pt x="899" y="860"/>
                  </a:lnTo>
                  <a:lnTo>
                    <a:pt x="897" y="855"/>
                  </a:lnTo>
                  <a:lnTo>
                    <a:pt x="893" y="851"/>
                  </a:lnTo>
                  <a:close/>
                </a:path>
              </a:pathLst>
            </a:custGeom>
            <a:solidFill>
              <a:srgbClr val="12501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pic>
          <p:nvPicPr>
            <p:cNvPr id="125" name="Google Shape;125;p3" descr="Employee badge with solid fill"/>
            <p:cNvPicPr preferRelativeResize="0"/>
            <p:nvPr/>
          </p:nvPicPr>
          <p:blipFill rotWithShape="1">
            <a:blip r:embed="rId3">
              <a:alphaModFix/>
            </a:blip>
            <a:srcRect/>
            <a:stretch/>
          </p:blipFill>
          <p:spPr>
            <a:xfrm>
              <a:off x="4767129" y="4039200"/>
              <a:ext cx="532800" cy="532800"/>
            </a:xfrm>
            <a:prstGeom prst="rect">
              <a:avLst/>
            </a:prstGeom>
            <a:noFill/>
            <a:ln>
              <a:noFill/>
            </a:ln>
          </p:spPr>
        </p:pic>
        <p:pic>
          <p:nvPicPr>
            <p:cNvPr id="126" name="Google Shape;126;p3" descr="Calligraphy Pen with solid fill"/>
            <p:cNvPicPr preferRelativeResize="0"/>
            <p:nvPr/>
          </p:nvPicPr>
          <p:blipFill rotWithShape="1">
            <a:blip r:embed="rId4">
              <a:alphaModFix/>
            </a:blip>
            <a:srcRect/>
            <a:stretch/>
          </p:blipFill>
          <p:spPr>
            <a:xfrm>
              <a:off x="7626488" y="4024912"/>
              <a:ext cx="547088" cy="547088"/>
            </a:xfrm>
            <a:prstGeom prst="rect">
              <a:avLst/>
            </a:prstGeom>
            <a:noFill/>
            <a:ln>
              <a:noFill/>
            </a:ln>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cxnSp>
        <p:nvCxnSpPr>
          <p:cNvPr id="132" name="Google Shape;132;p4"/>
          <p:cNvCxnSpPr/>
          <p:nvPr/>
        </p:nvCxnSpPr>
        <p:spPr>
          <a:xfrm>
            <a:off x="8105775" y="522898"/>
            <a:ext cx="4086225" cy="0"/>
          </a:xfrm>
          <a:prstGeom prst="straightConnector1">
            <a:avLst/>
          </a:prstGeom>
          <a:noFill/>
          <a:ln w="12700" cap="flat" cmpd="sng">
            <a:solidFill>
              <a:srgbClr val="0C3512"/>
            </a:solidFill>
            <a:prstDash val="solid"/>
            <a:miter lim="800000"/>
            <a:headEnd type="oval" w="med" len="med"/>
            <a:tailEnd type="none" w="sm" len="sm"/>
          </a:ln>
        </p:spPr>
      </p:cxnSp>
      <p:sp>
        <p:nvSpPr>
          <p:cNvPr id="133" name="Google Shape;133;p4"/>
          <p:cNvSpPr txBox="1"/>
          <p:nvPr/>
        </p:nvSpPr>
        <p:spPr>
          <a:xfrm>
            <a:off x="228600" y="328999"/>
            <a:ext cx="11734800" cy="387798"/>
          </a:xfrm>
          <a:prstGeom prst="rect">
            <a:avLst/>
          </a:prstGeom>
          <a:noFill/>
          <a:ln>
            <a:noFill/>
          </a:ln>
        </p:spPr>
        <p:txBody>
          <a:bodyPr spcFirstLastPara="1" wrap="square" lIns="0" tIns="0" rIns="0" bIns="0" anchor="t" anchorCtr="0">
            <a:spAutoFit/>
          </a:bodyPr>
          <a:lstStyle/>
          <a:p>
            <a:pPr marL="0" marR="0" lvl="0" indent="0" algn="ctr" rtl="0">
              <a:lnSpc>
                <a:spcPct val="90000"/>
              </a:lnSpc>
              <a:spcBef>
                <a:spcPts val="0"/>
              </a:spcBef>
              <a:spcAft>
                <a:spcPts val="0"/>
              </a:spcAft>
              <a:buClr>
                <a:srgbClr val="3F3F3F"/>
              </a:buClr>
              <a:buSzPts val="2800"/>
              <a:buFont typeface="Play"/>
              <a:buNone/>
            </a:pPr>
            <a:r>
              <a:rPr lang="en-US" sz="2800" b="1">
                <a:solidFill>
                  <a:srgbClr val="3F3F3F"/>
                </a:solidFill>
                <a:latin typeface="Play"/>
                <a:ea typeface="Play"/>
                <a:cs typeface="Play"/>
                <a:sym typeface="Play"/>
              </a:rPr>
              <a:t>Fraud Ring Red Flags</a:t>
            </a:r>
            <a:endParaRPr sz="2800">
              <a:solidFill>
                <a:srgbClr val="3F3F3F"/>
              </a:solidFill>
              <a:latin typeface="Play"/>
              <a:ea typeface="Play"/>
              <a:cs typeface="Play"/>
              <a:sym typeface="Play"/>
            </a:endParaRPr>
          </a:p>
        </p:txBody>
      </p:sp>
      <p:cxnSp>
        <p:nvCxnSpPr>
          <p:cNvPr id="134" name="Google Shape;134;p4"/>
          <p:cNvCxnSpPr/>
          <p:nvPr/>
        </p:nvCxnSpPr>
        <p:spPr>
          <a:xfrm>
            <a:off x="0" y="522898"/>
            <a:ext cx="4086225" cy="0"/>
          </a:xfrm>
          <a:prstGeom prst="straightConnector1">
            <a:avLst/>
          </a:prstGeom>
          <a:noFill/>
          <a:ln w="12700" cap="flat" cmpd="sng">
            <a:solidFill>
              <a:srgbClr val="0C3512"/>
            </a:solidFill>
            <a:prstDash val="solid"/>
            <a:miter lim="800000"/>
            <a:headEnd type="none" w="sm" len="sm"/>
            <a:tailEnd type="oval" w="med" len="med"/>
          </a:ln>
        </p:spPr>
      </p:cxnSp>
      <p:sp>
        <p:nvSpPr>
          <p:cNvPr id="135" name="Google Shape;135;p4"/>
          <p:cNvSpPr/>
          <p:nvPr/>
        </p:nvSpPr>
        <p:spPr>
          <a:xfrm>
            <a:off x="1230086" y="1347561"/>
            <a:ext cx="4967514" cy="757012"/>
          </a:xfrm>
          <a:prstGeom prst="roundRect">
            <a:avLst>
              <a:gd name="adj" fmla="val 16667"/>
            </a:avLst>
          </a:prstGeom>
          <a:solidFill>
            <a:srgbClr val="3A7D2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a:solidFill>
                  <a:schemeClr val="lt1"/>
                </a:solidFill>
                <a:latin typeface="Play"/>
                <a:ea typeface="Play"/>
                <a:cs typeface="Play"/>
                <a:sym typeface="Play"/>
              </a:rPr>
              <a:t>Multiple Students Sharing the Same:</a:t>
            </a:r>
            <a:endParaRPr/>
          </a:p>
        </p:txBody>
      </p:sp>
      <p:sp>
        <p:nvSpPr>
          <p:cNvPr id="136" name="Google Shape;136;p4"/>
          <p:cNvSpPr/>
          <p:nvPr/>
        </p:nvSpPr>
        <p:spPr>
          <a:xfrm>
            <a:off x="6313716" y="1347561"/>
            <a:ext cx="4967514" cy="757012"/>
          </a:xfrm>
          <a:prstGeom prst="roundRect">
            <a:avLst>
              <a:gd name="adj" fmla="val 16667"/>
            </a:avLst>
          </a:prstGeom>
          <a:solidFill>
            <a:srgbClr val="3A7D2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a:solidFill>
                  <a:schemeClr val="lt1"/>
                </a:solidFill>
                <a:latin typeface="Play"/>
                <a:ea typeface="Play"/>
                <a:cs typeface="Play"/>
                <a:sym typeface="Play"/>
              </a:rPr>
              <a:t>Suspicious Behaviors:</a:t>
            </a:r>
            <a:endParaRPr/>
          </a:p>
        </p:txBody>
      </p:sp>
      <p:sp>
        <p:nvSpPr>
          <p:cNvPr id="137" name="Google Shape;137;p4"/>
          <p:cNvSpPr/>
          <p:nvPr/>
        </p:nvSpPr>
        <p:spPr>
          <a:xfrm>
            <a:off x="1632408" y="2415721"/>
            <a:ext cx="4162870" cy="3231654"/>
          </a:xfrm>
          <a:prstGeom prst="rect">
            <a:avLst/>
          </a:prstGeom>
          <a:noFill/>
          <a:ln>
            <a:noFill/>
          </a:ln>
        </p:spPr>
        <p:txBody>
          <a:bodyPr spcFirstLastPara="1" wrap="square" lIns="0" tIns="0" rIns="0" bIns="0" anchor="t" anchorCtr="0">
            <a:spAutoFit/>
          </a:bodyPr>
          <a:lstStyle/>
          <a:p>
            <a:pPr marL="171450" marR="0" lvl="0" indent="-171450" algn="l" rtl="0">
              <a:spcBef>
                <a:spcPts val="0"/>
              </a:spcBef>
              <a:spcAft>
                <a:spcPts val="0"/>
              </a:spcAft>
              <a:buClr>
                <a:schemeClr val="dk2"/>
              </a:buClr>
              <a:buSzPts val="2000"/>
              <a:buFont typeface="Quattrocento Sans"/>
              <a:buChar char="›"/>
            </a:pPr>
            <a:r>
              <a:rPr lang="en-US" sz="2000">
                <a:solidFill>
                  <a:schemeClr val="dk1"/>
                </a:solidFill>
                <a:latin typeface="Arial"/>
                <a:ea typeface="Arial"/>
                <a:cs typeface="Arial"/>
                <a:sym typeface="Arial"/>
              </a:rPr>
              <a:t>Bank Account Information </a:t>
            </a:r>
            <a:endParaRPr/>
          </a:p>
          <a:p>
            <a:pPr marL="171450" marR="0" lvl="0" indent="-171450" algn="l" rtl="0">
              <a:spcBef>
                <a:spcPts val="1200"/>
              </a:spcBef>
              <a:spcAft>
                <a:spcPts val="0"/>
              </a:spcAft>
              <a:buClr>
                <a:schemeClr val="dk2"/>
              </a:buClr>
              <a:buSzPts val="2000"/>
              <a:buFont typeface="Quattrocento Sans"/>
              <a:buChar char="›"/>
            </a:pPr>
            <a:r>
              <a:rPr lang="en-US" sz="2000">
                <a:solidFill>
                  <a:schemeClr val="dk1"/>
                </a:solidFill>
                <a:latin typeface="Arial"/>
                <a:ea typeface="Arial"/>
                <a:cs typeface="Arial"/>
                <a:sym typeface="Arial"/>
              </a:rPr>
              <a:t>Mailing address</a:t>
            </a:r>
            <a:endParaRPr/>
          </a:p>
          <a:p>
            <a:pPr marL="171450" marR="0" lvl="0" indent="-171450" algn="l" rtl="0">
              <a:spcBef>
                <a:spcPts val="1200"/>
              </a:spcBef>
              <a:spcAft>
                <a:spcPts val="0"/>
              </a:spcAft>
              <a:buClr>
                <a:schemeClr val="dk2"/>
              </a:buClr>
              <a:buSzPts val="2000"/>
              <a:buFont typeface="Quattrocento Sans"/>
              <a:buChar char="›"/>
            </a:pPr>
            <a:r>
              <a:rPr lang="en-US" sz="2000">
                <a:solidFill>
                  <a:schemeClr val="dk1"/>
                </a:solidFill>
                <a:latin typeface="Arial"/>
                <a:ea typeface="Arial"/>
                <a:cs typeface="Arial"/>
                <a:sym typeface="Arial"/>
              </a:rPr>
              <a:t>Phone number</a:t>
            </a:r>
            <a:endParaRPr/>
          </a:p>
          <a:p>
            <a:pPr marL="171450" marR="0" lvl="0" indent="-171450" algn="l" rtl="0">
              <a:spcBef>
                <a:spcPts val="1200"/>
              </a:spcBef>
              <a:spcAft>
                <a:spcPts val="0"/>
              </a:spcAft>
              <a:buClr>
                <a:schemeClr val="dk2"/>
              </a:buClr>
              <a:buSzPts val="2000"/>
              <a:buFont typeface="Quattrocento Sans"/>
              <a:buChar char="›"/>
            </a:pPr>
            <a:r>
              <a:rPr lang="en-US" sz="2000">
                <a:solidFill>
                  <a:schemeClr val="dk1"/>
                </a:solidFill>
                <a:latin typeface="Arial"/>
                <a:ea typeface="Arial"/>
                <a:cs typeface="Arial"/>
                <a:sym typeface="Arial"/>
              </a:rPr>
              <a:t>Email address</a:t>
            </a:r>
            <a:endParaRPr/>
          </a:p>
          <a:p>
            <a:pPr marL="171450" marR="0" lvl="0" indent="-171450" algn="l" rtl="0">
              <a:spcBef>
                <a:spcPts val="1200"/>
              </a:spcBef>
              <a:spcAft>
                <a:spcPts val="0"/>
              </a:spcAft>
              <a:buClr>
                <a:schemeClr val="dk2"/>
              </a:buClr>
              <a:buSzPts val="2000"/>
              <a:buFont typeface="Quattrocento Sans"/>
              <a:buChar char="›"/>
            </a:pPr>
            <a:r>
              <a:rPr lang="en-US" sz="2000">
                <a:solidFill>
                  <a:schemeClr val="dk1"/>
                </a:solidFill>
                <a:latin typeface="Arial"/>
                <a:ea typeface="Arial"/>
                <a:cs typeface="Arial"/>
                <a:sym typeface="Arial"/>
              </a:rPr>
              <a:t>Online class schedule</a:t>
            </a:r>
            <a:endParaRPr/>
          </a:p>
          <a:p>
            <a:pPr marL="171450" marR="0" lvl="0" indent="-171450" algn="l" rtl="0">
              <a:spcBef>
                <a:spcPts val="1200"/>
              </a:spcBef>
              <a:spcAft>
                <a:spcPts val="0"/>
              </a:spcAft>
              <a:buClr>
                <a:schemeClr val="dk2"/>
              </a:buClr>
              <a:buSzPts val="2000"/>
              <a:buFont typeface="Quattrocento Sans"/>
              <a:buChar char="›"/>
            </a:pPr>
            <a:r>
              <a:rPr lang="en-US" sz="2000">
                <a:solidFill>
                  <a:schemeClr val="dk1"/>
                </a:solidFill>
                <a:latin typeface="Arial"/>
                <a:ea typeface="Arial"/>
                <a:cs typeface="Arial"/>
                <a:sym typeface="Arial"/>
              </a:rPr>
              <a:t>IP Address during the same online class, or when logging into student accounts</a:t>
            </a:r>
            <a:endParaRPr/>
          </a:p>
        </p:txBody>
      </p:sp>
      <p:sp>
        <p:nvSpPr>
          <p:cNvPr id="138" name="Google Shape;138;p4"/>
          <p:cNvSpPr/>
          <p:nvPr/>
        </p:nvSpPr>
        <p:spPr>
          <a:xfrm>
            <a:off x="6608900" y="2415721"/>
            <a:ext cx="4379942" cy="3847207"/>
          </a:xfrm>
          <a:prstGeom prst="rect">
            <a:avLst/>
          </a:prstGeom>
          <a:noFill/>
          <a:ln>
            <a:noFill/>
          </a:ln>
        </p:spPr>
        <p:txBody>
          <a:bodyPr spcFirstLastPara="1" wrap="square" lIns="0" tIns="0" rIns="0" bIns="0" anchor="t" anchorCtr="0">
            <a:spAutoFit/>
          </a:bodyPr>
          <a:lstStyle/>
          <a:p>
            <a:pPr marL="171450" marR="0" lvl="0" indent="-171450" algn="l" rtl="0">
              <a:spcBef>
                <a:spcPts val="0"/>
              </a:spcBef>
              <a:spcAft>
                <a:spcPts val="0"/>
              </a:spcAft>
              <a:buClr>
                <a:schemeClr val="dk2"/>
              </a:buClr>
              <a:buSzPts val="2000"/>
              <a:buFont typeface="Quattrocento Sans"/>
              <a:buChar char="›"/>
            </a:pPr>
            <a:r>
              <a:rPr lang="en-US" sz="2000">
                <a:solidFill>
                  <a:schemeClr val="dk1"/>
                </a:solidFill>
                <a:latin typeface="Arial"/>
                <a:ea typeface="Arial"/>
                <a:cs typeface="Arial"/>
                <a:sym typeface="Arial"/>
              </a:rPr>
              <a:t>Changing address or banking information just prior to disbursement of credit balance</a:t>
            </a:r>
            <a:endParaRPr/>
          </a:p>
          <a:p>
            <a:pPr marL="171450" marR="0" lvl="0" indent="-171450" algn="l" rtl="0">
              <a:spcBef>
                <a:spcPts val="1200"/>
              </a:spcBef>
              <a:spcAft>
                <a:spcPts val="0"/>
              </a:spcAft>
              <a:buClr>
                <a:schemeClr val="dk2"/>
              </a:buClr>
              <a:buSzPts val="2000"/>
              <a:buFont typeface="Quattrocento Sans"/>
              <a:buChar char="›"/>
            </a:pPr>
            <a:r>
              <a:rPr lang="en-US" sz="2000">
                <a:solidFill>
                  <a:schemeClr val="dk1"/>
                </a:solidFill>
                <a:latin typeface="Arial"/>
                <a:ea typeface="Arial"/>
                <a:cs typeface="Arial"/>
                <a:sym typeface="Arial"/>
              </a:rPr>
              <a:t>Attending multiple schools with little to no academic progress</a:t>
            </a:r>
            <a:endParaRPr/>
          </a:p>
          <a:p>
            <a:pPr marL="171450" marR="0" lvl="0" indent="-171450" algn="l" rtl="0">
              <a:spcBef>
                <a:spcPts val="1200"/>
              </a:spcBef>
              <a:spcAft>
                <a:spcPts val="0"/>
              </a:spcAft>
              <a:buClr>
                <a:schemeClr val="dk2"/>
              </a:buClr>
              <a:buSzPts val="2000"/>
              <a:buFont typeface="Quattrocento Sans"/>
              <a:buChar char="›"/>
            </a:pPr>
            <a:r>
              <a:rPr lang="en-US" sz="2000">
                <a:solidFill>
                  <a:schemeClr val="dk1"/>
                </a:solidFill>
                <a:latin typeface="Arial"/>
                <a:ea typeface="Arial"/>
                <a:cs typeface="Arial"/>
                <a:sym typeface="Arial"/>
              </a:rPr>
              <a:t>Accessing school systems from virtual private networks or overseas IP addresses</a:t>
            </a:r>
            <a:endParaRPr/>
          </a:p>
          <a:p>
            <a:pPr marL="171450" marR="0" lvl="0" indent="-171450" algn="l" rtl="0">
              <a:spcBef>
                <a:spcPts val="1200"/>
              </a:spcBef>
              <a:spcAft>
                <a:spcPts val="0"/>
              </a:spcAft>
              <a:buClr>
                <a:schemeClr val="dk2"/>
              </a:buClr>
              <a:buSzPts val="2000"/>
              <a:buFont typeface="Quattrocento Sans"/>
              <a:buChar char="›"/>
            </a:pPr>
            <a:r>
              <a:rPr lang="en-US" sz="2000">
                <a:solidFill>
                  <a:schemeClr val="dk1"/>
                </a:solidFill>
                <a:latin typeface="Arial"/>
                <a:ea typeface="Arial"/>
                <a:cs typeface="Arial"/>
                <a:sym typeface="Arial"/>
              </a:rPr>
              <a:t> Falsifying information on a Master Promissory Note (MPN), like by using a fake address</a:t>
            </a:r>
            <a:endParaRPr sz="2000">
              <a:solidFill>
                <a:srgbClr val="3F3F3F"/>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C3512"/>
        </a:solidFill>
        <a:effectLst/>
      </p:bgPr>
    </p:bg>
    <p:spTree>
      <p:nvGrpSpPr>
        <p:cNvPr id="1" name="Shape 202"/>
        <p:cNvGrpSpPr/>
        <p:nvPr/>
      </p:nvGrpSpPr>
      <p:grpSpPr>
        <a:xfrm>
          <a:off x="0" y="0"/>
          <a:ext cx="0" cy="0"/>
          <a:chOff x="0" y="0"/>
          <a:chExt cx="0" cy="0"/>
        </a:xfrm>
      </p:grpSpPr>
      <p:grpSp>
        <p:nvGrpSpPr>
          <p:cNvPr id="203" name="Google Shape;203;p11"/>
          <p:cNvGrpSpPr/>
          <p:nvPr/>
        </p:nvGrpSpPr>
        <p:grpSpPr>
          <a:xfrm>
            <a:off x="4325258" y="1544068"/>
            <a:ext cx="3541486" cy="3769865"/>
            <a:chOff x="4325258" y="1229517"/>
            <a:chExt cx="3541486" cy="3769865"/>
          </a:xfrm>
        </p:grpSpPr>
        <p:sp>
          <p:nvSpPr>
            <p:cNvPr id="204" name="Google Shape;204;p11"/>
            <p:cNvSpPr/>
            <p:nvPr/>
          </p:nvSpPr>
          <p:spPr>
            <a:xfrm>
              <a:off x="4792319" y="2392018"/>
              <a:ext cx="2607364" cy="2607364"/>
            </a:xfrm>
            <a:prstGeom prst="diamond">
              <a:avLst/>
            </a:prstGeom>
            <a:noFill/>
            <a:ln w="1905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05" name="Google Shape;205;p11"/>
            <p:cNvSpPr/>
            <p:nvPr/>
          </p:nvSpPr>
          <p:spPr>
            <a:xfrm>
              <a:off x="4325258" y="1229517"/>
              <a:ext cx="3541486" cy="3541486"/>
            </a:xfrm>
            <a:prstGeom prst="diamond">
              <a:avLst/>
            </a:prstGeom>
            <a:noFill/>
            <a:ln w="19050" cap="flat" cmpd="sng">
              <a:solidFill>
                <a:schemeClr val="accent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sp>
        <p:nvSpPr>
          <p:cNvPr id="206" name="Google Shape;206;p11"/>
          <p:cNvSpPr txBox="1">
            <a:spLocks noGrp="1"/>
          </p:cNvSpPr>
          <p:nvPr>
            <p:ph type="ctrTitle"/>
          </p:nvPr>
        </p:nvSpPr>
        <p:spPr>
          <a:xfrm>
            <a:off x="1524000" y="2930403"/>
            <a:ext cx="9144000" cy="997500"/>
          </a:xfrm>
          <a:prstGeom prst="rect">
            <a:avLst/>
          </a:prstGeom>
          <a:noFill/>
          <a:ln>
            <a:noFill/>
          </a:ln>
        </p:spPr>
        <p:txBody>
          <a:bodyPr spcFirstLastPara="1" wrap="square" lIns="0" tIns="0" rIns="0" bIns="0" anchor="ctr" anchorCtr="0">
            <a:spAutoFit/>
          </a:bodyPr>
          <a:lstStyle/>
          <a:p>
            <a:pPr marL="0" lvl="0" indent="0" algn="ctr" rtl="0">
              <a:lnSpc>
                <a:spcPct val="90000"/>
              </a:lnSpc>
              <a:spcBef>
                <a:spcPts val="0"/>
              </a:spcBef>
              <a:spcAft>
                <a:spcPts val="0"/>
              </a:spcAft>
              <a:buClr>
                <a:schemeClr val="dk1"/>
              </a:buClr>
              <a:buSzPts val="7200"/>
              <a:buFont typeface="Play"/>
              <a:buNone/>
            </a:pPr>
            <a:r>
              <a:rPr lang="en-US" sz="7200">
                <a:solidFill>
                  <a:schemeClr val="lt1"/>
                </a:solidFill>
              </a:rPr>
              <a:t>Tools for Schools</a:t>
            </a:r>
            <a:endParaRPr sz="7200">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2501B"/>
        </a:solidFill>
        <a:effectLst/>
      </p:bgPr>
    </p:bg>
    <p:spTree>
      <p:nvGrpSpPr>
        <p:cNvPr id="1" name="Shape 211"/>
        <p:cNvGrpSpPr/>
        <p:nvPr/>
      </p:nvGrpSpPr>
      <p:grpSpPr>
        <a:xfrm>
          <a:off x="0" y="0"/>
          <a:ext cx="0" cy="0"/>
          <a:chOff x="0" y="0"/>
          <a:chExt cx="0" cy="0"/>
        </a:xfrm>
      </p:grpSpPr>
      <p:sp>
        <p:nvSpPr>
          <p:cNvPr id="212" name="Google Shape;212;g360aa13bba7_0_0"/>
          <p:cNvSpPr txBox="1">
            <a:spLocks noGrp="1"/>
          </p:cNvSpPr>
          <p:nvPr>
            <p:ph type="subTitle" idx="1"/>
          </p:nvPr>
        </p:nvSpPr>
        <p:spPr>
          <a:xfrm>
            <a:off x="1697250" y="603251"/>
            <a:ext cx="8797500" cy="5586300"/>
          </a:xfrm>
          <a:prstGeom prst="rect">
            <a:avLst/>
          </a:prstGeom>
        </p:spPr>
        <p:txBody>
          <a:bodyPr spcFirstLastPara="1" wrap="square" lIns="91425" tIns="45700" rIns="91425" bIns="45700" anchor="t" anchorCtr="0">
            <a:normAutofit fontScale="85000" lnSpcReduction="20000"/>
          </a:bodyPr>
          <a:lstStyle/>
          <a:p>
            <a:pPr marL="457200" lvl="0" indent="-351474" algn="l" rtl="0">
              <a:spcBef>
                <a:spcPts val="1000"/>
              </a:spcBef>
              <a:spcAft>
                <a:spcPts val="0"/>
              </a:spcAft>
              <a:buClr>
                <a:schemeClr val="lt1"/>
              </a:buClr>
              <a:buSzPct val="100000"/>
              <a:buChar char="●"/>
            </a:pPr>
            <a:r>
              <a:rPr lang="en-US" sz="2764">
                <a:solidFill>
                  <a:schemeClr val="lt1"/>
                </a:solidFill>
              </a:rPr>
              <a:t>Collaboration across institution’s departments: involve staff from Admissions,Financial Aid, Student Accounts, IT, Academic Advisors and Faculty</a:t>
            </a:r>
            <a:endParaRPr sz="2764">
              <a:solidFill>
                <a:schemeClr val="lt1"/>
              </a:solidFill>
            </a:endParaRPr>
          </a:p>
          <a:p>
            <a:pPr marL="0" lvl="0" indent="0" algn="l" rtl="0">
              <a:spcBef>
                <a:spcPts val="1000"/>
              </a:spcBef>
              <a:spcAft>
                <a:spcPts val="0"/>
              </a:spcAft>
              <a:buNone/>
            </a:pPr>
            <a:endParaRPr sz="2764">
              <a:solidFill>
                <a:schemeClr val="lt1"/>
              </a:solidFill>
            </a:endParaRPr>
          </a:p>
          <a:p>
            <a:pPr marL="457200" lvl="0" indent="-351474" algn="l" rtl="0">
              <a:spcBef>
                <a:spcPts val="1000"/>
              </a:spcBef>
              <a:spcAft>
                <a:spcPts val="0"/>
              </a:spcAft>
              <a:buClr>
                <a:schemeClr val="lt1"/>
              </a:buClr>
              <a:buSzPct val="100000"/>
              <a:buChar char="●"/>
            </a:pPr>
            <a:r>
              <a:rPr lang="en-US" sz="2764">
                <a:solidFill>
                  <a:schemeClr val="lt1"/>
                </a:solidFill>
              </a:rPr>
              <a:t>OFA requests ID Statements</a:t>
            </a:r>
            <a:endParaRPr sz="2764">
              <a:solidFill>
                <a:schemeClr val="lt1"/>
              </a:solidFill>
            </a:endParaRPr>
          </a:p>
          <a:p>
            <a:pPr marL="0" lvl="0" indent="0" algn="l" rtl="0">
              <a:spcBef>
                <a:spcPts val="1000"/>
              </a:spcBef>
              <a:spcAft>
                <a:spcPts val="0"/>
              </a:spcAft>
              <a:buNone/>
            </a:pPr>
            <a:endParaRPr sz="2764">
              <a:solidFill>
                <a:schemeClr val="lt1"/>
              </a:solidFill>
            </a:endParaRPr>
          </a:p>
          <a:p>
            <a:pPr marL="457200" lvl="0" indent="-351474" algn="l" rtl="0">
              <a:spcBef>
                <a:spcPts val="1000"/>
              </a:spcBef>
              <a:spcAft>
                <a:spcPts val="0"/>
              </a:spcAft>
              <a:buClr>
                <a:schemeClr val="lt1"/>
              </a:buClr>
              <a:buSzPct val="100000"/>
              <a:buChar char="●"/>
            </a:pPr>
            <a:r>
              <a:rPr lang="en-US" sz="2764">
                <a:solidFill>
                  <a:schemeClr val="lt1"/>
                </a:solidFill>
              </a:rPr>
              <a:t>OFA requires a mandatory video call to confirm identity if the Notary option is used on the ID Statement</a:t>
            </a:r>
            <a:endParaRPr sz="2764">
              <a:solidFill>
                <a:schemeClr val="lt1"/>
              </a:solidFill>
            </a:endParaRPr>
          </a:p>
          <a:p>
            <a:pPr marL="0" lvl="0" indent="0" algn="l" rtl="0">
              <a:spcBef>
                <a:spcPts val="1000"/>
              </a:spcBef>
              <a:spcAft>
                <a:spcPts val="0"/>
              </a:spcAft>
              <a:buNone/>
            </a:pPr>
            <a:endParaRPr sz="2764">
              <a:solidFill>
                <a:schemeClr val="lt1"/>
              </a:solidFill>
            </a:endParaRPr>
          </a:p>
          <a:p>
            <a:pPr marL="457200" lvl="0" indent="-351474" algn="l" rtl="0">
              <a:spcBef>
                <a:spcPts val="1000"/>
              </a:spcBef>
              <a:spcAft>
                <a:spcPts val="0"/>
              </a:spcAft>
              <a:buClr>
                <a:schemeClr val="lt1"/>
              </a:buClr>
              <a:buSzPct val="100000"/>
              <a:buChar char="●"/>
            </a:pPr>
            <a:r>
              <a:rPr lang="en-US" sz="2764">
                <a:solidFill>
                  <a:schemeClr val="lt1"/>
                </a:solidFill>
              </a:rPr>
              <a:t>Purchase a Tool such as </a:t>
            </a:r>
            <a:r>
              <a:rPr lang="en-US" sz="2764" u="sng">
                <a:solidFill>
                  <a:schemeClr val="lt1"/>
                </a:solidFill>
                <a:hlinkClick r:id="rId3">
                  <a:extLst>
                    <a:ext uri="{A12FA001-AC4F-418D-AE19-62706E023703}">
                      <ahyp:hlinkClr xmlns:ahyp="http://schemas.microsoft.com/office/drawing/2018/hyperlinkcolor" val="tx"/>
                    </a:ext>
                  </a:extLst>
                </a:hlinkClick>
              </a:rPr>
              <a:t>ID.me</a:t>
            </a:r>
            <a:r>
              <a:rPr lang="en-US" sz="2764">
                <a:solidFill>
                  <a:schemeClr val="lt1"/>
                </a:solidFill>
              </a:rPr>
              <a:t>, SAFE, Persona or Voyatek</a:t>
            </a:r>
            <a:endParaRPr sz="2764">
              <a:solidFill>
                <a:schemeClr val="lt1"/>
              </a:solidFill>
            </a:endParaRPr>
          </a:p>
          <a:p>
            <a:pPr marL="0" lvl="0" indent="0" algn="l" rtl="0">
              <a:spcBef>
                <a:spcPts val="1000"/>
              </a:spcBef>
              <a:spcAft>
                <a:spcPts val="0"/>
              </a:spcAft>
              <a:buNone/>
            </a:pPr>
            <a:endParaRPr sz="2764">
              <a:solidFill>
                <a:schemeClr val="lt1"/>
              </a:solidFill>
            </a:endParaRPr>
          </a:p>
          <a:p>
            <a:pPr marL="457200" lvl="0" indent="-351474" algn="l" rtl="0">
              <a:spcBef>
                <a:spcPts val="1000"/>
              </a:spcBef>
              <a:spcAft>
                <a:spcPts val="0"/>
              </a:spcAft>
              <a:buClr>
                <a:schemeClr val="lt1"/>
              </a:buClr>
              <a:buSzPct val="100000"/>
              <a:buChar char="●"/>
            </a:pPr>
            <a:r>
              <a:rPr lang="en-US" sz="2764">
                <a:solidFill>
                  <a:schemeClr val="lt1"/>
                </a:solidFill>
              </a:rPr>
              <a:t>Report to the OIG Office once Identity Theft to obtain federal aid is confirmed</a:t>
            </a:r>
            <a:endParaRPr sz="2764">
              <a:solidFill>
                <a:schemeClr val="lt1"/>
              </a:solidFill>
            </a:endParaRPr>
          </a:p>
          <a:p>
            <a:pPr marL="0" lvl="0" indent="0" algn="l" rtl="0">
              <a:spcBef>
                <a:spcPts val="1000"/>
              </a:spcBef>
              <a:spcAft>
                <a:spcPts val="0"/>
              </a:spcAft>
              <a:buNone/>
            </a:pPr>
            <a:endParaRPr sz="2764">
              <a:solidFill>
                <a:schemeClr val="lt1"/>
              </a:solidFill>
            </a:endParaRPr>
          </a:p>
          <a:p>
            <a:pPr marL="457200" lvl="0" indent="-351474" algn="l" rtl="0">
              <a:spcBef>
                <a:spcPts val="1000"/>
              </a:spcBef>
              <a:spcAft>
                <a:spcPts val="0"/>
              </a:spcAft>
              <a:buClr>
                <a:schemeClr val="lt1"/>
              </a:buClr>
              <a:buSzPct val="100000"/>
              <a:buChar char="●"/>
            </a:pPr>
            <a:r>
              <a:rPr lang="en-US" sz="2764">
                <a:solidFill>
                  <a:schemeClr val="lt1"/>
                </a:solidFill>
              </a:rPr>
              <a:t>Lock student record at your Institution and flag as Fraudulent</a:t>
            </a:r>
            <a:endParaRPr sz="2764">
              <a:solidFill>
                <a:schemeClr val="lt1"/>
              </a:solidFill>
            </a:endParaRPr>
          </a:p>
          <a:p>
            <a:pPr marL="0" lvl="0" indent="0" algn="l" rtl="0">
              <a:spcBef>
                <a:spcPts val="1000"/>
              </a:spcBef>
              <a:spcAft>
                <a:spcPts val="0"/>
              </a:spcAft>
              <a:buNone/>
            </a:pPr>
            <a:endParaRPr sz="2764">
              <a:solidFill>
                <a:schemeClr val="lt1"/>
              </a:solidFill>
            </a:endParaRPr>
          </a:p>
          <a:p>
            <a:pPr marL="0" lvl="0" indent="0" algn="l" rtl="0">
              <a:spcBef>
                <a:spcPts val="1000"/>
              </a:spcBef>
              <a:spcAft>
                <a:spcPts val="0"/>
              </a:spcAft>
              <a:buNone/>
            </a:pPr>
            <a:endParaRPr/>
          </a:p>
          <a:p>
            <a:pPr marL="0" lvl="0" indent="0" algn="l" rtl="0">
              <a:spcBef>
                <a:spcPts val="1000"/>
              </a:spcBef>
              <a:spcAft>
                <a:spcPts val="0"/>
              </a:spcAft>
              <a:buNone/>
            </a:pP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TotalTime>
  <Words>1072</Words>
  <Application>Microsoft Office PowerPoint</Application>
  <PresentationFormat>Widescreen</PresentationFormat>
  <Paragraphs>110</Paragraphs>
  <Slides>9</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Calibri</vt:lpstr>
      <vt:lpstr>Aptos</vt:lpstr>
      <vt:lpstr>Quattrocento Sans</vt:lpstr>
      <vt:lpstr>Wingdings</vt:lpstr>
      <vt:lpstr>Play</vt:lpstr>
      <vt:lpstr>Symbol</vt:lpstr>
      <vt:lpstr>Arial</vt:lpstr>
      <vt:lpstr>Office Theme</vt:lpstr>
      <vt:lpstr>Catching &amp; Combating Fraud: A Vermont Perspective </vt:lpstr>
      <vt:lpstr>Agenda </vt:lpstr>
      <vt:lpstr>What is Fraud?</vt:lpstr>
      <vt:lpstr>Did you know…there are cosigners for sale?  </vt:lpstr>
      <vt:lpstr>PowerPoint Presentation</vt:lpstr>
      <vt:lpstr>PowerPoint Presentation</vt:lpstr>
      <vt:lpstr>PowerPoint Presentation</vt:lpstr>
      <vt:lpstr>Tools for Schools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Lim, Mika</dc:creator>
  <cp:lastModifiedBy>Ryan T. Dulude</cp:lastModifiedBy>
  <cp:revision>3</cp:revision>
  <dcterms:created xsi:type="dcterms:W3CDTF">2025-01-02T13:26:21Z</dcterms:created>
  <dcterms:modified xsi:type="dcterms:W3CDTF">2025-06-13T14:51:24Z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